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7" autoAdjust="0"/>
    <p:restoredTop sz="94660"/>
  </p:normalViewPr>
  <p:slideViewPr>
    <p:cSldViewPr snapToGrid="0">
      <p:cViewPr varScale="1">
        <p:scale>
          <a:sx n="72" d="100"/>
          <a:sy n="72" d="100"/>
        </p:scale>
        <p:origin x="53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image" Target="../media/image18.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image" Target="../media/image26.emf"/><Relationship Id="rId4" Type="http://schemas.openxmlformats.org/officeDocument/2006/relationships/image" Target="../media/image2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782158-6334-4ECB-8705-E6F1E93C3D78}" type="datetimeFigureOut">
              <a:rPr lang="en-US" smtClean="0"/>
              <a:t>2/27/2018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83CE2F-5AF6-45CA-9C5F-9B023947B1E8}" type="slidenum">
              <a:rPr lang="en-US" smtClean="0"/>
              <a:t>‹#›</a:t>
            </a:fld>
            <a:endParaRPr lang="en-US"/>
          </a:p>
        </p:txBody>
      </p:sp>
    </p:spTree>
    <p:extLst>
      <p:ext uri="{BB962C8B-B14F-4D97-AF65-F5344CB8AC3E}">
        <p14:creationId xmlns:p14="http://schemas.microsoft.com/office/powerpoint/2010/main" val="899337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BDCF69-F1B1-2D4D-BAED-E5DB5A95AC69}" type="slidenum">
              <a:rPr lang="en-US" smtClean="0"/>
              <a:t>5</a:t>
            </a:fld>
            <a:endParaRPr lang="en-US"/>
          </a:p>
        </p:txBody>
      </p:sp>
    </p:spTree>
    <p:extLst>
      <p:ext uri="{BB962C8B-B14F-4D97-AF65-F5344CB8AC3E}">
        <p14:creationId xmlns:p14="http://schemas.microsoft.com/office/powerpoint/2010/main" val="1808957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Bottlenecks tend to be essential genes in both interaction and regulatory networks. </a:t>
            </a:r>
            <a:r>
              <a:rPr lang="en-US" i="1" dirty="0"/>
              <a:t>p-</a:t>
            </a:r>
            <a:r>
              <a:rPr lang="en-US" dirty="0"/>
              <a:t>Values measure the statistical significance of the different essentialities between bottlenecks and </a:t>
            </a:r>
            <a:r>
              <a:rPr lang="en-US" dirty="0" err="1"/>
              <a:t>nonbottlenecks</a:t>
            </a:r>
            <a:r>
              <a:rPr lang="en-US" dirty="0"/>
              <a:t>.</a:t>
            </a:r>
          </a:p>
          <a:p>
            <a:r>
              <a:rPr lang="en-US" dirty="0"/>
              <a:t>(B) Essentiality of different categories of proteins. NH-NB, </a:t>
            </a:r>
            <a:r>
              <a:rPr lang="en-US" dirty="0" err="1"/>
              <a:t>nonhub</a:t>
            </a:r>
            <a:r>
              <a:rPr lang="en-US" dirty="0"/>
              <a:t>–</a:t>
            </a:r>
            <a:r>
              <a:rPr lang="en-US" dirty="0" err="1"/>
              <a:t>nonbottlenecks</a:t>
            </a:r>
            <a:r>
              <a:rPr lang="en-US" dirty="0"/>
              <a:t>; H-NB, hub–</a:t>
            </a:r>
            <a:r>
              <a:rPr lang="en-US" dirty="0" err="1"/>
              <a:t>nonbottlenecks</a:t>
            </a:r>
            <a:r>
              <a:rPr lang="en-US" dirty="0"/>
              <a:t>; B-NH, </a:t>
            </a:r>
            <a:r>
              <a:rPr lang="en-US" dirty="0" err="1"/>
              <a:t>nonhub</a:t>
            </a:r>
            <a:r>
              <a:rPr lang="en-US" dirty="0"/>
              <a:t>–bottlenecks; BH, hub–bottlenecks. </a:t>
            </a:r>
            <a:r>
              <a:rPr lang="en-US" i="1" dirty="0"/>
              <a:t>p-</a:t>
            </a:r>
            <a:r>
              <a:rPr lang="en-US" dirty="0"/>
              <a:t>Values measure the statistical significance of the different essentialities between different categories of proteins against </a:t>
            </a:r>
            <a:r>
              <a:rPr lang="en-US" dirty="0" err="1"/>
              <a:t>nonhub</a:t>
            </a:r>
            <a:r>
              <a:rPr lang="en-US" dirty="0"/>
              <a:t>–</a:t>
            </a:r>
            <a:r>
              <a:rPr lang="en-US" dirty="0" err="1"/>
              <a:t>nonbottlenecks</a:t>
            </a:r>
            <a:r>
              <a:rPr lang="en-US" dirty="0"/>
              <a:t> using cumulative binomial distributions</a:t>
            </a:r>
          </a:p>
          <a:p>
            <a:endParaRPr lang="en-US" dirty="0"/>
          </a:p>
        </p:txBody>
      </p:sp>
      <p:sp>
        <p:nvSpPr>
          <p:cNvPr id="4" name="Slide Number Placeholder 3"/>
          <p:cNvSpPr>
            <a:spLocks noGrp="1"/>
          </p:cNvSpPr>
          <p:nvPr>
            <p:ph type="sldNum" sz="quarter" idx="10"/>
          </p:nvPr>
        </p:nvSpPr>
        <p:spPr/>
        <p:txBody>
          <a:bodyPr/>
          <a:lstStyle/>
          <a:p>
            <a:fld id="{BABDCF69-F1B1-2D4D-BAED-E5DB5A95AC69}" type="slidenum">
              <a:rPr lang="en-US" smtClean="0"/>
              <a:t>31</a:t>
            </a:fld>
            <a:endParaRPr lang="en-US"/>
          </a:p>
        </p:txBody>
      </p:sp>
    </p:spTree>
    <p:extLst>
      <p:ext uri="{BB962C8B-B14F-4D97-AF65-F5344CB8AC3E}">
        <p14:creationId xmlns:p14="http://schemas.microsoft.com/office/powerpoint/2010/main" val="1094137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indent="0">
              <a:buNone/>
            </a:pPr>
            <a:r>
              <a:rPr lang="en-US" dirty="0"/>
              <a:t>Different network attributes of disease genes are illustrated in a protein interaction network (PIN). </a:t>
            </a:r>
            <a:r>
              <a:rPr lang="en-US" b="1" dirty="0"/>
              <a:t>(a)</a:t>
            </a:r>
            <a:r>
              <a:rPr lang="en-US" dirty="0"/>
              <a:t> Nodes can be characterized by their role in the network, as peripheral, hubs, or bottlenecks. </a:t>
            </a:r>
            <a:r>
              <a:rPr lang="en-US" b="1" dirty="0"/>
              <a:t>(b)</a:t>
            </a:r>
            <a:r>
              <a:rPr lang="en-US" dirty="0"/>
              <a:t> The type of mutation of a protein (in-frame or truncating) leads to different perturbations in the PIN. Nonsense mutations, frame-shift mutations, and splice-site mutations lead to truncated proteins or completely destabilized proteins that can no longer maintain proper interactions with their protein partners. Such truncating mutations remove a node from the network and abolish all interactions. By contrast, subtle changes, such as single amino acid substitutions affecting binding sites or truncations that retain certain domains of the protein, may produce partially functional proteins that affect only a subset of their interaction partners. These in-frame mutations are referred to as edge-specific genetic, or </a:t>
            </a:r>
            <a:r>
              <a:rPr lang="en-US" dirty="0" err="1"/>
              <a:t>edgetic</a:t>
            </a:r>
            <a:r>
              <a:rPr lang="en-US" dirty="0"/>
              <a:t>, perturbations. </a:t>
            </a:r>
            <a:r>
              <a:rPr lang="en-US" b="1" dirty="0"/>
              <a:t>(c)</a:t>
            </a:r>
            <a:r>
              <a:rPr lang="en-US" dirty="0"/>
              <a:t> Different regions of a network can be identified according to the involvement of the nodes in common biological processes [functional (F) modules] or the same disorder [disease (D) modules]. Note that there is not a perfect overlap between functional and disease modules. In addition, different disease modules may overlap at least in part due to shared genetic determinants. </a:t>
            </a:r>
            <a:r>
              <a:rPr lang="en-US" b="1" dirty="0"/>
              <a:t>(d)</a:t>
            </a:r>
            <a:r>
              <a:rPr lang="en-US" dirty="0"/>
              <a:t> The interplay between environmental factors and genetic variation can be studied with network analysis. For example, the relation between the target of a drug and the protein associated with an adverse effect is modeled by calculating a distance measure in a PIN (edges highlighted in blue).</a:t>
            </a:r>
          </a:p>
        </p:txBody>
      </p:sp>
      <p:sp>
        <p:nvSpPr>
          <p:cNvPr id="4" name="Slide Number Placeholder 3"/>
          <p:cNvSpPr>
            <a:spLocks noGrp="1"/>
          </p:cNvSpPr>
          <p:nvPr>
            <p:ph type="sldNum" sz="quarter" idx="10"/>
          </p:nvPr>
        </p:nvSpPr>
        <p:spPr/>
        <p:txBody>
          <a:bodyPr/>
          <a:lstStyle/>
          <a:p>
            <a:fld id="{DACAD396-1525-1548-8503-2E6776B622AE}" type="slidenum">
              <a:rPr lang="en-US" smtClean="0"/>
              <a:t>33</a:t>
            </a:fld>
            <a:endParaRPr lang="en-US"/>
          </a:p>
        </p:txBody>
      </p:sp>
    </p:spTree>
    <p:extLst>
      <p:ext uri="{BB962C8B-B14F-4D97-AF65-F5344CB8AC3E}">
        <p14:creationId xmlns:p14="http://schemas.microsoft.com/office/powerpoint/2010/main" val="3100678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a:t>RNAi</a:t>
            </a:r>
            <a:r>
              <a:rPr lang="en-US" dirty="0"/>
              <a:t> = RNA</a:t>
            </a:r>
            <a:r>
              <a:rPr lang="en-US" baseline="0" dirty="0"/>
              <a:t> interference</a:t>
            </a:r>
            <a:endParaRPr lang="en-US" dirty="0"/>
          </a:p>
        </p:txBody>
      </p:sp>
      <p:sp>
        <p:nvSpPr>
          <p:cNvPr id="4" name="Slide Number Placeholder 3"/>
          <p:cNvSpPr>
            <a:spLocks noGrp="1"/>
          </p:cNvSpPr>
          <p:nvPr>
            <p:ph type="sldNum" sz="quarter" idx="10"/>
          </p:nvPr>
        </p:nvSpPr>
        <p:spPr/>
        <p:txBody>
          <a:bodyPr/>
          <a:lstStyle/>
          <a:p>
            <a:fld id="{BABDCF69-F1B1-2D4D-BAED-E5DB5A95AC69}" type="slidenum">
              <a:rPr lang="en-US" smtClean="0"/>
              <a:t>7</a:t>
            </a:fld>
            <a:endParaRPr lang="en-US"/>
          </a:p>
        </p:txBody>
      </p:sp>
    </p:spTree>
    <p:extLst>
      <p:ext uri="{BB962C8B-B14F-4D97-AF65-F5344CB8AC3E}">
        <p14:creationId xmlns:p14="http://schemas.microsoft.com/office/powerpoint/2010/main" val="3324533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This is a collapsed view –</a:t>
            </a:r>
            <a:r>
              <a:rPr lang="en-US" baseline="0" dirty="0"/>
              <a:t> diseases are linked by an edge if they share a gene. Node size corresponds to number of disease-associated genes</a:t>
            </a:r>
            <a:endParaRPr lang="en-US" dirty="0"/>
          </a:p>
        </p:txBody>
      </p:sp>
      <p:sp>
        <p:nvSpPr>
          <p:cNvPr id="4" name="Slide Number Placeholder 3"/>
          <p:cNvSpPr>
            <a:spLocks noGrp="1"/>
          </p:cNvSpPr>
          <p:nvPr>
            <p:ph type="sldNum" sz="quarter" idx="10"/>
          </p:nvPr>
        </p:nvSpPr>
        <p:spPr/>
        <p:txBody>
          <a:bodyPr/>
          <a:lstStyle/>
          <a:p>
            <a:fld id="{BABDCF69-F1B1-2D4D-BAED-E5DB5A95AC69}" type="slidenum">
              <a:rPr lang="en-US" smtClean="0"/>
              <a:t>9</a:t>
            </a:fld>
            <a:endParaRPr lang="en-US"/>
          </a:p>
        </p:txBody>
      </p:sp>
    </p:spTree>
    <p:extLst>
      <p:ext uri="{BB962C8B-B14F-4D97-AF65-F5344CB8AC3E}">
        <p14:creationId xmlns:p14="http://schemas.microsoft.com/office/powerpoint/2010/main" val="487887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This is a collapsed view –</a:t>
            </a:r>
            <a:r>
              <a:rPr lang="en-US" baseline="0" dirty="0"/>
              <a:t> diseases are linked by an edge if they share a gene. Node size corresponds to number of disease-associated genes</a:t>
            </a:r>
            <a:endParaRPr lang="en-US" dirty="0"/>
          </a:p>
        </p:txBody>
      </p:sp>
      <p:sp>
        <p:nvSpPr>
          <p:cNvPr id="4" name="Slide Number Placeholder 3"/>
          <p:cNvSpPr>
            <a:spLocks noGrp="1"/>
          </p:cNvSpPr>
          <p:nvPr>
            <p:ph type="sldNum" sz="quarter" idx="10"/>
          </p:nvPr>
        </p:nvSpPr>
        <p:spPr/>
        <p:txBody>
          <a:bodyPr/>
          <a:lstStyle/>
          <a:p>
            <a:fld id="{BABDCF69-F1B1-2D4D-BAED-E5DB5A95AC69}" type="slidenum">
              <a:rPr lang="en-US" smtClean="0"/>
              <a:t>10</a:t>
            </a:fld>
            <a:endParaRPr lang="en-US"/>
          </a:p>
        </p:txBody>
      </p:sp>
    </p:spTree>
    <p:extLst>
      <p:ext uri="{BB962C8B-B14F-4D97-AF65-F5344CB8AC3E}">
        <p14:creationId xmlns:p14="http://schemas.microsoft.com/office/powerpoint/2010/main" val="42451282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BDCF69-F1B1-2D4D-BAED-E5DB5A95AC69}" type="slidenum">
              <a:rPr lang="en-US" smtClean="0"/>
              <a:t>16</a:t>
            </a:fld>
            <a:endParaRPr lang="en-US"/>
          </a:p>
        </p:txBody>
      </p:sp>
    </p:spTree>
    <p:extLst>
      <p:ext uri="{BB962C8B-B14F-4D97-AF65-F5344CB8AC3E}">
        <p14:creationId xmlns:p14="http://schemas.microsoft.com/office/powerpoint/2010/main" val="944066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nodes closely related with a few nodes having connection to distant</a:t>
            </a:r>
            <a:r>
              <a:rPr lang="en-US" baseline="0" dirty="0"/>
              <a:t> nodes</a:t>
            </a:r>
            <a:endParaRPr lang="en-US" dirty="0"/>
          </a:p>
        </p:txBody>
      </p:sp>
      <p:sp>
        <p:nvSpPr>
          <p:cNvPr id="4" name="Slide Number Placeholder 3"/>
          <p:cNvSpPr>
            <a:spLocks noGrp="1"/>
          </p:cNvSpPr>
          <p:nvPr>
            <p:ph type="sldNum" sz="quarter" idx="10"/>
          </p:nvPr>
        </p:nvSpPr>
        <p:spPr/>
        <p:txBody>
          <a:bodyPr/>
          <a:lstStyle/>
          <a:p>
            <a:fld id="{9A833B01-C1F4-DE42-9398-402A758B7413}" type="slidenum">
              <a:rPr lang="en-US" smtClean="0"/>
              <a:t>20</a:t>
            </a:fld>
            <a:endParaRPr lang="en-US"/>
          </a:p>
        </p:txBody>
      </p:sp>
    </p:spTree>
    <p:extLst>
      <p:ext uri="{BB962C8B-B14F-4D97-AF65-F5344CB8AC3E}">
        <p14:creationId xmlns:p14="http://schemas.microsoft.com/office/powerpoint/2010/main" val="2182514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dirty="0">
                <a:latin typeface="Arial" charset="0"/>
                <a:cs typeface="msgothic" charset="0"/>
              </a:rPr>
              <a:t>High degree proteins show</a:t>
            </a:r>
            <a:r>
              <a:rPr lang="en-GB" baseline="0" dirty="0">
                <a:latin typeface="Arial" charset="0"/>
                <a:cs typeface="msgothic" charset="0"/>
              </a:rPr>
              <a:t> a tendency to be disease associated</a:t>
            </a:r>
          </a:p>
          <a:p>
            <a:pPr eaLnBrk="1">
              <a:lnSpc>
                <a:spcPct val="93000"/>
              </a:lnSpc>
              <a:spcBef>
                <a:spcPct val="0"/>
              </a:spcBef>
              <a:buSzPct val="45000"/>
              <a:buFont typeface="Wingdings" charset="0"/>
              <a:buNone/>
            </a:pPr>
            <a:r>
              <a:rPr lang="en-GB" baseline="0" dirty="0">
                <a:latin typeface="Arial" charset="0"/>
                <a:cs typeface="msgothic" charset="0"/>
              </a:rPr>
              <a:t>But this is driven by the 22% of disease genes that are also essential genes</a:t>
            </a:r>
          </a:p>
          <a:p>
            <a:pPr eaLnBrk="1">
              <a:lnSpc>
                <a:spcPct val="93000"/>
              </a:lnSpc>
              <a:spcBef>
                <a:spcPct val="0"/>
              </a:spcBef>
              <a:buSzPct val="45000"/>
              <a:buFont typeface="Wingdings" charset="0"/>
              <a:buNone/>
            </a:pPr>
            <a:r>
              <a:rPr lang="en-GB" baseline="0" dirty="0">
                <a:latin typeface="Arial" charset="0"/>
                <a:cs typeface="msgothic" charset="0"/>
              </a:rPr>
              <a:t>Essential genes are strongly biased towards hubs</a:t>
            </a:r>
          </a:p>
          <a:p>
            <a:pPr eaLnBrk="1">
              <a:lnSpc>
                <a:spcPct val="93000"/>
              </a:lnSpc>
              <a:spcBef>
                <a:spcPct val="0"/>
              </a:spcBef>
              <a:buSzPct val="45000"/>
              <a:buFont typeface="Wingdings" charset="0"/>
              <a:buNone/>
            </a:pPr>
            <a:r>
              <a:rPr lang="en-GB" dirty="0">
                <a:latin typeface="Arial" charset="0"/>
                <a:cs typeface="msgothic" charset="0"/>
              </a:rPr>
              <a:t>When Essential genes are removed, there is no apparent bias towards hubs for disease genes</a:t>
            </a:r>
          </a:p>
          <a:p>
            <a:pPr eaLnBrk="1">
              <a:lnSpc>
                <a:spcPct val="93000"/>
              </a:lnSpc>
              <a:spcBef>
                <a:spcPct val="0"/>
              </a:spcBef>
              <a:buSzPct val="45000"/>
              <a:buFont typeface="Wingdings" charset="0"/>
              <a:buNone/>
            </a:pPr>
            <a:r>
              <a:rPr lang="en-GB" dirty="0" err="1">
                <a:latin typeface="Arial" charset="0"/>
                <a:cs typeface="msgothic" charset="0"/>
              </a:rPr>
              <a:t>Gray</a:t>
            </a:r>
            <a:r>
              <a:rPr lang="en-GB" baseline="0" dirty="0">
                <a:latin typeface="Arial" charset="0"/>
                <a:cs typeface="msgothic" charset="0"/>
              </a:rPr>
              <a:t> – data binned on linear scale, </a:t>
            </a:r>
            <a:r>
              <a:rPr lang="en-GB" baseline="0" dirty="0" err="1">
                <a:latin typeface="Arial" charset="0"/>
                <a:cs typeface="msgothic" charset="0"/>
              </a:rPr>
              <a:t>color</a:t>
            </a:r>
            <a:r>
              <a:rPr lang="en-GB" baseline="0" dirty="0">
                <a:latin typeface="Arial" charset="0"/>
                <a:cs typeface="msgothic" charset="0"/>
              </a:rPr>
              <a:t> – data binned on log scale</a:t>
            </a:r>
            <a:endParaRPr lang="en-GB" dirty="0">
              <a:latin typeface="Arial" charset="0"/>
              <a:cs typeface="msgothic" charset="0"/>
            </a:endParaRPr>
          </a:p>
        </p:txBody>
      </p:sp>
    </p:spTree>
    <p:extLst>
      <p:ext uri="{BB962C8B-B14F-4D97-AF65-F5344CB8AC3E}">
        <p14:creationId xmlns:p14="http://schemas.microsoft.com/office/powerpoint/2010/main" val="3432665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sz="1200" kern="1200" dirty="0">
                <a:solidFill>
                  <a:schemeClr val="tx1"/>
                </a:solidFill>
                <a:effectLst/>
                <a:latin typeface="+mn-lt"/>
                <a:ea typeface="+mn-ea"/>
                <a:cs typeface="+mn-cs"/>
              </a:rPr>
              <a:t>Essential, toxicity-modulating, and no-phenotype classifications were based on results obtained by the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 </a:t>
            </a:r>
            <a:r>
              <a:rPr lang="en-US" sz="1200" kern="1200" dirty="0" err="1">
                <a:solidFill>
                  <a:schemeClr val="tx1"/>
                </a:solidFill>
                <a:effectLst/>
                <a:latin typeface="+mn-lt"/>
                <a:ea typeface="+mn-ea"/>
                <a:cs typeface="+mn-cs"/>
              </a:rPr>
              <a:t>Cerevisiae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Gene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deletion consortium </a:t>
            </a:r>
          </a:p>
          <a:p>
            <a:endParaRPr lang="en-US" dirty="0"/>
          </a:p>
        </p:txBody>
      </p:sp>
      <p:sp>
        <p:nvSpPr>
          <p:cNvPr id="4" name="Slide Number Placeholder 3"/>
          <p:cNvSpPr>
            <a:spLocks noGrp="1"/>
          </p:cNvSpPr>
          <p:nvPr>
            <p:ph type="sldNum" sz="quarter" idx="10"/>
          </p:nvPr>
        </p:nvSpPr>
        <p:spPr/>
        <p:txBody>
          <a:bodyPr/>
          <a:lstStyle/>
          <a:p>
            <a:fld id="{BABDCF69-F1B1-2D4D-BAED-E5DB5A95AC69}" type="slidenum">
              <a:rPr lang="en-US" smtClean="0"/>
              <a:t>26</a:t>
            </a:fld>
            <a:endParaRPr lang="en-US"/>
          </a:p>
        </p:txBody>
      </p:sp>
    </p:spTree>
    <p:extLst>
      <p:ext uri="{BB962C8B-B14F-4D97-AF65-F5344CB8AC3E}">
        <p14:creationId xmlns:p14="http://schemas.microsoft.com/office/powerpoint/2010/main" val="1153111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mn-lt"/>
                <a:ea typeface="+mn-ea"/>
                <a:cs typeface="+mn-cs"/>
              </a:rPr>
              <a:t>Old:</a:t>
            </a:r>
            <a:endParaRPr lang="en-US" dirty="0"/>
          </a:p>
          <a:p>
            <a:pPr marL="171450" indent="-171450">
              <a:buFontTx/>
              <a:buChar char="-"/>
            </a:pPr>
            <a:r>
              <a:rPr lang="en-US" dirty="0"/>
              <a:t>Degree: the number of interacting partners of a protein</a:t>
            </a:r>
          </a:p>
          <a:p>
            <a:pPr marL="171450" indent="-171450">
              <a:buFontTx/>
              <a:buChar char="-"/>
            </a:pPr>
            <a:r>
              <a:rPr lang="en-US" dirty="0" err="1"/>
              <a:t>Betweenness</a:t>
            </a:r>
            <a:r>
              <a:rPr lang="en-US" dirty="0"/>
              <a:t>: </a:t>
            </a:r>
            <a:r>
              <a:rPr lang="en-US" sz="1200" kern="1200" dirty="0">
                <a:solidFill>
                  <a:schemeClr val="tx1"/>
                </a:solidFill>
                <a:effectLst/>
                <a:latin typeface="+mn-lt"/>
                <a:ea typeface="+mn-ea"/>
                <a:cs typeface="+mn-cs"/>
              </a:rPr>
              <a:t> are they</a:t>
            </a:r>
            <a:r>
              <a:rPr lang="en-US" sz="1200" kern="1200" baseline="0" dirty="0">
                <a:solidFill>
                  <a:schemeClr val="tx1"/>
                </a:solidFill>
                <a:effectLst/>
                <a:latin typeface="+mn-lt"/>
                <a:ea typeface="+mn-ea"/>
                <a:cs typeface="+mn-cs"/>
              </a:rPr>
              <a:t> in the shortest path of other nodes? (bottlenecks)</a:t>
            </a:r>
          </a:p>
          <a:p>
            <a:pPr marL="628650" lvl="1" indent="-171450">
              <a:buFontTx/>
              <a:buChar char="-"/>
            </a:pPr>
            <a:r>
              <a:rPr lang="en-US" sz="1200" b="0" i="0" kern="1200" dirty="0">
                <a:solidFill>
                  <a:schemeClr val="tx1"/>
                </a:solidFill>
                <a:effectLst/>
                <a:latin typeface="+mn-lt"/>
                <a:ea typeface="+mn-ea"/>
                <a:cs typeface="+mn-cs"/>
              </a:rPr>
              <a:t>quantifies the number of times a node acts as a bridge along the shortest path between two other nodes</a:t>
            </a:r>
            <a:endParaRPr lang="en-US" sz="1200" kern="1200" baseline="0" dirty="0">
              <a:solidFill>
                <a:schemeClr val="tx1"/>
              </a:solidFill>
              <a:effectLst/>
              <a:latin typeface="+mn-lt"/>
              <a:ea typeface="+mn-ea"/>
              <a:cs typeface="+mn-cs"/>
            </a:endParaRPr>
          </a:p>
          <a:p>
            <a:pPr marL="628650" lvl="1" indent="-171450">
              <a:buFontTx/>
              <a:buChar char="-"/>
            </a:pPr>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betweenness</a:t>
            </a:r>
            <a:r>
              <a:rPr lang="en-US" sz="1200" kern="1200" dirty="0">
                <a:solidFill>
                  <a:schemeClr val="tx1"/>
                </a:solidFill>
                <a:effectLst/>
                <a:latin typeface="+mn-lt"/>
                <a:ea typeface="+mn-ea"/>
                <a:cs typeface="+mn-cs"/>
              </a:rPr>
              <a:t> centrality of a node reflects the number of shortest paths (geodesics) from all nodes to</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all others that pass through it</a:t>
            </a:r>
          </a:p>
          <a:p>
            <a:pPr marL="171450" lvl="0" indent="-171450">
              <a:buFontTx/>
              <a:buChar char="-"/>
            </a:pPr>
            <a:r>
              <a:rPr lang="en-US" sz="1200" kern="1200" dirty="0">
                <a:solidFill>
                  <a:schemeClr val="tx1"/>
                </a:solidFill>
                <a:effectLst/>
                <a:latin typeface="+mn-lt"/>
                <a:ea typeface="+mn-ea"/>
                <a:cs typeface="+mn-cs"/>
              </a:rPr>
              <a:t>Closeness:</a:t>
            </a:r>
            <a:r>
              <a:rPr lang="en-US" sz="120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the average length of the</a:t>
            </a:r>
            <a:r>
              <a:rPr lang="en-US" sz="1200" b="0" i="0" kern="1200" baseline="0" dirty="0">
                <a:solidFill>
                  <a:schemeClr val="tx1"/>
                </a:solidFill>
                <a:effectLst/>
                <a:latin typeface="+mn-lt"/>
                <a:ea typeface="+mn-ea"/>
                <a:cs typeface="+mn-cs"/>
              </a:rPr>
              <a:t> shortest path </a:t>
            </a:r>
            <a:r>
              <a:rPr lang="en-US" sz="1200" b="0" i="0" kern="1200" dirty="0">
                <a:solidFill>
                  <a:schemeClr val="tx1"/>
                </a:solidFill>
                <a:effectLst/>
                <a:latin typeface="+mn-lt"/>
                <a:ea typeface="+mn-ea"/>
                <a:cs typeface="+mn-cs"/>
              </a:rPr>
              <a:t>between the node and all other nodes in the graph</a:t>
            </a:r>
            <a:endParaRPr lang="en-US" sz="1200" kern="1200" dirty="0">
              <a:solidFill>
                <a:schemeClr val="tx1"/>
              </a:solidFill>
              <a:effectLst/>
              <a:latin typeface="+mn-lt"/>
              <a:ea typeface="+mn-ea"/>
              <a:cs typeface="+mn-cs"/>
            </a:endParaRPr>
          </a:p>
          <a:p>
            <a:pPr marL="171450" indent="-171450">
              <a:buFontTx/>
              <a:buChar char="-"/>
            </a:pPr>
            <a:r>
              <a:rPr lang="en-US" sz="1200" kern="1200" baseline="0" dirty="0">
                <a:solidFill>
                  <a:schemeClr val="tx1"/>
                </a:solidFill>
                <a:effectLst/>
                <a:latin typeface="+mn-lt"/>
                <a:ea typeface="+mn-ea"/>
                <a:cs typeface="+mn-cs"/>
              </a:rPr>
              <a:t>Eigenvector: </a:t>
            </a:r>
            <a:r>
              <a:rPr lang="en-US" sz="120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 measure of the influence of a</a:t>
            </a:r>
            <a:r>
              <a:rPr lang="en-US" sz="1200" b="0" i="0" u="none" kern="1200" baseline="0" dirty="0">
                <a:solidFill>
                  <a:schemeClr val="tx1"/>
                </a:solidFill>
                <a:effectLst/>
                <a:latin typeface="+mn-lt"/>
                <a:ea typeface="+mn-ea"/>
                <a:cs typeface="+mn-cs"/>
              </a:rPr>
              <a:t> node</a:t>
            </a:r>
            <a:r>
              <a:rPr lang="en-US" sz="1200" b="0" i="0" u="none" kern="1200" dirty="0">
                <a:solidFill>
                  <a:schemeClr val="tx1"/>
                </a:solidFill>
                <a:effectLst/>
                <a:latin typeface="+mn-lt"/>
                <a:ea typeface="+mn-ea"/>
                <a:cs typeface="+mn-cs"/>
              </a:rPr>
              <a:t> in a</a:t>
            </a:r>
            <a:r>
              <a:rPr lang="en-US" sz="1200" b="0" i="0" u="none" kern="1200" baseline="0" dirty="0">
                <a:solidFill>
                  <a:schemeClr val="tx1"/>
                </a:solidFill>
                <a:effectLst/>
                <a:latin typeface="+mn-lt"/>
                <a:ea typeface="+mn-ea"/>
                <a:cs typeface="+mn-cs"/>
              </a:rPr>
              <a:t> network</a:t>
            </a:r>
            <a:endParaRPr lang="en-US" sz="1200" b="0" i="0" u="none" strike="noStrike" kern="1200" dirty="0">
              <a:solidFill>
                <a:schemeClr val="tx1"/>
              </a:solidFill>
              <a:effectLst/>
              <a:latin typeface="+mn-lt"/>
              <a:ea typeface="+mn-ea"/>
              <a:cs typeface="+mn-cs"/>
            </a:endParaRPr>
          </a:p>
          <a:p>
            <a:pPr marL="628650" marR="0" lvl="1" indent="-171450" algn="l" defTabSz="4572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quantifies each protein’s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connectedness to high degree proteins (hubs)</a:t>
            </a:r>
          </a:p>
          <a:p>
            <a:pPr marL="628650" lvl="1" indent="-171450">
              <a:buFontTx/>
              <a:buChar char="-"/>
            </a:pPr>
            <a:endParaRPr lang="en-US" sz="1200" kern="1200" dirty="0">
              <a:solidFill>
                <a:schemeClr val="tx1"/>
              </a:solidFill>
              <a:effectLst/>
              <a:latin typeface="+mn-lt"/>
              <a:ea typeface="+mn-ea"/>
              <a:cs typeface="+mn-cs"/>
            </a:endParaRPr>
          </a:p>
          <a:p>
            <a:pPr marL="171450" indent="-171450">
              <a:buFontTx/>
              <a:buChar char="-"/>
            </a:pPr>
            <a:endParaRPr lang="en-US" sz="1200" kern="1200" dirty="0">
              <a:solidFill>
                <a:schemeClr val="tx1"/>
              </a:solidFill>
              <a:effectLst/>
              <a:latin typeface="+mn-lt"/>
              <a:ea typeface="+mn-ea"/>
              <a:cs typeface="+mn-cs"/>
            </a:endParaRPr>
          </a:p>
          <a:p>
            <a:pPr marL="171450" indent="-171450">
              <a:buFontTx/>
              <a:buChar char="-"/>
            </a:pPr>
            <a:r>
              <a:rPr lang="en-US" sz="1200" kern="1200" dirty="0">
                <a:solidFill>
                  <a:schemeClr val="tx1"/>
                </a:solidFill>
                <a:effectLst/>
                <a:latin typeface="+mn-lt"/>
                <a:ea typeface="+mn-ea"/>
                <a:cs typeface="+mn-cs"/>
              </a:rPr>
              <a:t>In</a:t>
            </a:r>
            <a:r>
              <a:rPr lang="en-US" sz="1200" kern="1200" baseline="0" dirty="0">
                <a:solidFill>
                  <a:schemeClr val="tx1"/>
                </a:solidFill>
                <a:effectLst/>
                <a:latin typeface="+mn-lt"/>
                <a:ea typeface="+mn-ea"/>
                <a:cs typeface="+mn-cs"/>
              </a:rPr>
              <a:t> conclusion: we looked at some network centrality features that show how influential these nodes are in the network</a:t>
            </a:r>
          </a:p>
          <a:p>
            <a:pPr marL="171450" indent="-171450">
              <a:buFontTx/>
              <a:buChar char="-"/>
            </a:pPr>
            <a:r>
              <a:rPr lang="en-US" sz="1200" kern="1200" baseline="0" dirty="0">
                <a:solidFill>
                  <a:schemeClr val="tx1"/>
                </a:solidFill>
                <a:effectLst/>
                <a:latin typeface="+mn-lt"/>
                <a:ea typeface="+mn-ea"/>
                <a:cs typeface="+mn-cs"/>
              </a:rPr>
              <a:t>It looks like candidate genes definitely have a similar profile to known drivers (especially TS) compared to rest</a:t>
            </a:r>
            <a:endParaRPr lang="en-US" sz="1200" kern="1200" dirty="0">
              <a:solidFill>
                <a:schemeClr val="tx1"/>
              </a:solidFill>
              <a:effectLst/>
              <a:latin typeface="+mn-lt"/>
              <a:ea typeface="+mn-ea"/>
              <a:cs typeface="+mn-cs"/>
            </a:endParaRPr>
          </a:p>
          <a:p>
            <a:pPr marL="171450" indent="-171450">
              <a:buFontTx/>
              <a:buChar char="-"/>
            </a:pPr>
            <a:r>
              <a:rPr lang="en-US" sz="1200" kern="1200" baseline="0" dirty="0">
                <a:solidFill>
                  <a:schemeClr val="tx1"/>
                </a:solidFill>
                <a:effectLst/>
                <a:latin typeface="+mn-lt"/>
                <a:ea typeface="+mn-ea"/>
                <a:cs typeface="+mn-cs"/>
              </a:rPr>
              <a:t>This also shows the premise of these candidate driver genes to perturb PPI networks</a:t>
            </a:r>
          </a:p>
          <a:p>
            <a:pPr marL="171450" indent="-171450">
              <a:buFontTx/>
              <a:buChar char="-"/>
            </a:pPr>
            <a:endParaRPr lang="en-US" sz="1200" kern="1200" dirty="0">
              <a:solidFill>
                <a:schemeClr val="tx1"/>
              </a:solidFill>
              <a:effectLst/>
              <a:latin typeface="+mn-lt"/>
              <a:ea typeface="+mn-ea"/>
              <a:cs typeface="+mn-cs"/>
            </a:endParaRP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88D8BA6-7F19-0648-9176-5C774CD52261}" type="slidenum">
              <a:rPr lang="en-US" smtClean="0"/>
              <a:t>28</a:t>
            </a:fld>
            <a:endParaRPr lang="en-US"/>
          </a:p>
        </p:txBody>
      </p:sp>
    </p:spTree>
    <p:extLst>
      <p:ext uri="{BB962C8B-B14F-4D97-AF65-F5344CB8AC3E}">
        <p14:creationId xmlns:p14="http://schemas.microsoft.com/office/powerpoint/2010/main" val="2352418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CC94A-EA1D-463D-863A-D5C7AE4441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297FA4-DE28-4398-9F6C-54A3EB7785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31F6FC-42D1-4721-91BA-05D8F4887BDC}"/>
              </a:ext>
            </a:extLst>
          </p:cNvPr>
          <p:cNvSpPr>
            <a:spLocks noGrp="1"/>
          </p:cNvSpPr>
          <p:nvPr>
            <p:ph type="dt" sz="half" idx="10"/>
          </p:nvPr>
        </p:nvSpPr>
        <p:spPr/>
        <p:txBody>
          <a:bodyPr/>
          <a:lstStyle/>
          <a:p>
            <a:fld id="{6975B489-D832-4959-8396-8DE7E9CC780F}" type="datetimeFigureOut">
              <a:rPr lang="en-US" smtClean="0"/>
              <a:t>2/27/2018</a:t>
            </a:fld>
            <a:endParaRPr lang="en-US"/>
          </a:p>
        </p:txBody>
      </p:sp>
      <p:sp>
        <p:nvSpPr>
          <p:cNvPr id="5" name="Footer Placeholder 4">
            <a:extLst>
              <a:ext uri="{FF2B5EF4-FFF2-40B4-BE49-F238E27FC236}">
                <a16:creationId xmlns:a16="http://schemas.microsoft.com/office/drawing/2014/main" id="{60802717-1B98-4560-8EC1-544CC2C8E4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AC3E4A-6A72-4836-927F-1BBC15809874}"/>
              </a:ext>
            </a:extLst>
          </p:cNvPr>
          <p:cNvSpPr>
            <a:spLocks noGrp="1"/>
          </p:cNvSpPr>
          <p:nvPr>
            <p:ph type="sldNum" sz="quarter" idx="12"/>
          </p:nvPr>
        </p:nvSpPr>
        <p:spPr/>
        <p:txBody>
          <a:bodyPr/>
          <a:lstStyle/>
          <a:p>
            <a:fld id="{FACBAFEF-C6C1-4434-B4C7-BF9CB7A218FD}" type="slidenum">
              <a:rPr lang="en-US" smtClean="0"/>
              <a:t>‹#›</a:t>
            </a:fld>
            <a:endParaRPr lang="en-US"/>
          </a:p>
        </p:txBody>
      </p:sp>
    </p:spTree>
    <p:extLst>
      <p:ext uri="{BB962C8B-B14F-4D97-AF65-F5344CB8AC3E}">
        <p14:creationId xmlns:p14="http://schemas.microsoft.com/office/powerpoint/2010/main" val="67291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63746-2B8A-4392-9CF4-09420F8547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87D5253-4064-49DA-A48E-4AC97F77EB8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AC4FFD-C931-49C4-B4B2-77B2253FEF2E}"/>
              </a:ext>
            </a:extLst>
          </p:cNvPr>
          <p:cNvSpPr>
            <a:spLocks noGrp="1"/>
          </p:cNvSpPr>
          <p:nvPr>
            <p:ph type="dt" sz="half" idx="10"/>
          </p:nvPr>
        </p:nvSpPr>
        <p:spPr/>
        <p:txBody>
          <a:bodyPr/>
          <a:lstStyle/>
          <a:p>
            <a:fld id="{6975B489-D832-4959-8396-8DE7E9CC780F}" type="datetimeFigureOut">
              <a:rPr lang="en-US" smtClean="0"/>
              <a:t>2/27/2018</a:t>
            </a:fld>
            <a:endParaRPr lang="en-US"/>
          </a:p>
        </p:txBody>
      </p:sp>
      <p:sp>
        <p:nvSpPr>
          <p:cNvPr id="5" name="Footer Placeholder 4">
            <a:extLst>
              <a:ext uri="{FF2B5EF4-FFF2-40B4-BE49-F238E27FC236}">
                <a16:creationId xmlns:a16="http://schemas.microsoft.com/office/drawing/2014/main" id="{7C141D57-F48A-4545-860A-16FD17FF13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321DC1-40BB-46A0-92FE-38C98ACCC694}"/>
              </a:ext>
            </a:extLst>
          </p:cNvPr>
          <p:cNvSpPr>
            <a:spLocks noGrp="1"/>
          </p:cNvSpPr>
          <p:nvPr>
            <p:ph type="sldNum" sz="quarter" idx="12"/>
          </p:nvPr>
        </p:nvSpPr>
        <p:spPr/>
        <p:txBody>
          <a:bodyPr/>
          <a:lstStyle/>
          <a:p>
            <a:fld id="{FACBAFEF-C6C1-4434-B4C7-BF9CB7A218FD}" type="slidenum">
              <a:rPr lang="en-US" smtClean="0"/>
              <a:t>‹#›</a:t>
            </a:fld>
            <a:endParaRPr lang="en-US"/>
          </a:p>
        </p:txBody>
      </p:sp>
    </p:spTree>
    <p:extLst>
      <p:ext uri="{BB962C8B-B14F-4D97-AF65-F5344CB8AC3E}">
        <p14:creationId xmlns:p14="http://schemas.microsoft.com/office/powerpoint/2010/main" val="2311169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2679A7-D1B7-48FD-88F7-B22C4350BCF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C890A1F-69CA-40D6-A48B-00FEF7B375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28460D-F8FC-4F65-AE0E-E9CBEC29C176}"/>
              </a:ext>
            </a:extLst>
          </p:cNvPr>
          <p:cNvSpPr>
            <a:spLocks noGrp="1"/>
          </p:cNvSpPr>
          <p:nvPr>
            <p:ph type="dt" sz="half" idx="10"/>
          </p:nvPr>
        </p:nvSpPr>
        <p:spPr/>
        <p:txBody>
          <a:bodyPr/>
          <a:lstStyle/>
          <a:p>
            <a:fld id="{6975B489-D832-4959-8396-8DE7E9CC780F}" type="datetimeFigureOut">
              <a:rPr lang="en-US" smtClean="0"/>
              <a:t>2/27/2018</a:t>
            </a:fld>
            <a:endParaRPr lang="en-US"/>
          </a:p>
        </p:txBody>
      </p:sp>
      <p:sp>
        <p:nvSpPr>
          <p:cNvPr id="5" name="Footer Placeholder 4">
            <a:extLst>
              <a:ext uri="{FF2B5EF4-FFF2-40B4-BE49-F238E27FC236}">
                <a16:creationId xmlns:a16="http://schemas.microsoft.com/office/drawing/2014/main" id="{678AC859-28A1-4DCD-AB7F-5226AB6557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650F29-7E8B-465F-97CB-954905F755F9}"/>
              </a:ext>
            </a:extLst>
          </p:cNvPr>
          <p:cNvSpPr>
            <a:spLocks noGrp="1"/>
          </p:cNvSpPr>
          <p:nvPr>
            <p:ph type="sldNum" sz="quarter" idx="12"/>
          </p:nvPr>
        </p:nvSpPr>
        <p:spPr/>
        <p:txBody>
          <a:bodyPr/>
          <a:lstStyle/>
          <a:p>
            <a:fld id="{FACBAFEF-C6C1-4434-B4C7-BF9CB7A218FD}" type="slidenum">
              <a:rPr lang="en-US" smtClean="0"/>
              <a:t>‹#›</a:t>
            </a:fld>
            <a:endParaRPr lang="en-US"/>
          </a:p>
        </p:txBody>
      </p:sp>
    </p:spTree>
    <p:extLst>
      <p:ext uri="{BB962C8B-B14F-4D97-AF65-F5344CB8AC3E}">
        <p14:creationId xmlns:p14="http://schemas.microsoft.com/office/powerpoint/2010/main" val="1053187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75354-5812-4FB6-AC56-F506565B92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73F5A9-39FC-4327-BB3E-5841413D497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3B03A5-BAD9-441F-A3A9-5B8F8B0BCC18}"/>
              </a:ext>
            </a:extLst>
          </p:cNvPr>
          <p:cNvSpPr>
            <a:spLocks noGrp="1"/>
          </p:cNvSpPr>
          <p:nvPr>
            <p:ph type="dt" sz="half" idx="10"/>
          </p:nvPr>
        </p:nvSpPr>
        <p:spPr/>
        <p:txBody>
          <a:bodyPr/>
          <a:lstStyle/>
          <a:p>
            <a:fld id="{6975B489-D832-4959-8396-8DE7E9CC780F}" type="datetimeFigureOut">
              <a:rPr lang="en-US" smtClean="0"/>
              <a:t>2/27/2018</a:t>
            </a:fld>
            <a:endParaRPr lang="en-US"/>
          </a:p>
        </p:txBody>
      </p:sp>
      <p:sp>
        <p:nvSpPr>
          <p:cNvPr id="5" name="Footer Placeholder 4">
            <a:extLst>
              <a:ext uri="{FF2B5EF4-FFF2-40B4-BE49-F238E27FC236}">
                <a16:creationId xmlns:a16="http://schemas.microsoft.com/office/drawing/2014/main" id="{BE83C295-8422-46E2-B89A-79BCA6B6D1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F3ABF9-7703-4C20-95F3-A7FDDF7ABC7D}"/>
              </a:ext>
            </a:extLst>
          </p:cNvPr>
          <p:cNvSpPr>
            <a:spLocks noGrp="1"/>
          </p:cNvSpPr>
          <p:nvPr>
            <p:ph type="sldNum" sz="quarter" idx="12"/>
          </p:nvPr>
        </p:nvSpPr>
        <p:spPr/>
        <p:txBody>
          <a:bodyPr/>
          <a:lstStyle/>
          <a:p>
            <a:fld id="{FACBAFEF-C6C1-4434-B4C7-BF9CB7A218FD}" type="slidenum">
              <a:rPr lang="en-US" smtClean="0"/>
              <a:t>‹#›</a:t>
            </a:fld>
            <a:endParaRPr lang="en-US"/>
          </a:p>
        </p:txBody>
      </p:sp>
    </p:spTree>
    <p:extLst>
      <p:ext uri="{BB962C8B-B14F-4D97-AF65-F5344CB8AC3E}">
        <p14:creationId xmlns:p14="http://schemas.microsoft.com/office/powerpoint/2010/main" val="3438502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6A399-4C1D-4FD8-B29C-1C22BECA30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7214057-D298-4741-BF8A-4D441DFB9F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2B375D5-0D1E-402C-8D51-9140EB545974}"/>
              </a:ext>
            </a:extLst>
          </p:cNvPr>
          <p:cNvSpPr>
            <a:spLocks noGrp="1"/>
          </p:cNvSpPr>
          <p:nvPr>
            <p:ph type="dt" sz="half" idx="10"/>
          </p:nvPr>
        </p:nvSpPr>
        <p:spPr/>
        <p:txBody>
          <a:bodyPr/>
          <a:lstStyle/>
          <a:p>
            <a:fld id="{6975B489-D832-4959-8396-8DE7E9CC780F}" type="datetimeFigureOut">
              <a:rPr lang="en-US" smtClean="0"/>
              <a:t>2/27/2018</a:t>
            </a:fld>
            <a:endParaRPr lang="en-US"/>
          </a:p>
        </p:txBody>
      </p:sp>
      <p:sp>
        <p:nvSpPr>
          <p:cNvPr id="5" name="Footer Placeholder 4">
            <a:extLst>
              <a:ext uri="{FF2B5EF4-FFF2-40B4-BE49-F238E27FC236}">
                <a16:creationId xmlns:a16="http://schemas.microsoft.com/office/drawing/2014/main" id="{6F225E96-B026-4194-8CE5-1B2A6BA6E2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E4CAB8-4AAF-40DE-817C-288F5FCEC7B1}"/>
              </a:ext>
            </a:extLst>
          </p:cNvPr>
          <p:cNvSpPr>
            <a:spLocks noGrp="1"/>
          </p:cNvSpPr>
          <p:nvPr>
            <p:ph type="sldNum" sz="quarter" idx="12"/>
          </p:nvPr>
        </p:nvSpPr>
        <p:spPr/>
        <p:txBody>
          <a:bodyPr/>
          <a:lstStyle/>
          <a:p>
            <a:fld id="{FACBAFEF-C6C1-4434-B4C7-BF9CB7A218FD}" type="slidenum">
              <a:rPr lang="en-US" smtClean="0"/>
              <a:t>‹#›</a:t>
            </a:fld>
            <a:endParaRPr lang="en-US"/>
          </a:p>
        </p:txBody>
      </p:sp>
    </p:spTree>
    <p:extLst>
      <p:ext uri="{BB962C8B-B14F-4D97-AF65-F5344CB8AC3E}">
        <p14:creationId xmlns:p14="http://schemas.microsoft.com/office/powerpoint/2010/main" val="2198364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7BD96-6257-4959-A7CA-90705C2126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6E9078-069D-4811-B536-D7D7976E5F4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86D54C-607B-4B07-87A6-BEF2F2D6578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B16FF6F-C252-43C9-9D3E-009EDDF7159C}"/>
              </a:ext>
            </a:extLst>
          </p:cNvPr>
          <p:cNvSpPr>
            <a:spLocks noGrp="1"/>
          </p:cNvSpPr>
          <p:nvPr>
            <p:ph type="dt" sz="half" idx="10"/>
          </p:nvPr>
        </p:nvSpPr>
        <p:spPr/>
        <p:txBody>
          <a:bodyPr/>
          <a:lstStyle/>
          <a:p>
            <a:fld id="{6975B489-D832-4959-8396-8DE7E9CC780F}" type="datetimeFigureOut">
              <a:rPr lang="en-US" smtClean="0"/>
              <a:t>2/27/2018</a:t>
            </a:fld>
            <a:endParaRPr lang="en-US"/>
          </a:p>
        </p:txBody>
      </p:sp>
      <p:sp>
        <p:nvSpPr>
          <p:cNvPr id="6" name="Footer Placeholder 5">
            <a:extLst>
              <a:ext uri="{FF2B5EF4-FFF2-40B4-BE49-F238E27FC236}">
                <a16:creationId xmlns:a16="http://schemas.microsoft.com/office/drawing/2014/main" id="{8E5D0047-98E0-46AE-AAF9-70BB4E1C63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AE28F3-CAF1-4997-B5F4-4D2EB433D468}"/>
              </a:ext>
            </a:extLst>
          </p:cNvPr>
          <p:cNvSpPr>
            <a:spLocks noGrp="1"/>
          </p:cNvSpPr>
          <p:nvPr>
            <p:ph type="sldNum" sz="quarter" idx="12"/>
          </p:nvPr>
        </p:nvSpPr>
        <p:spPr/>
        <p:txBody>
          <a:bodyPr/>
          <a:lstStyle/>
          <a:p>
            <a:fld id="{FACBAFEF-C6C1-4434-B4C7-BF9CB7A218FD}" type="slidenum">
              <a:rPr lang="en-US" smtClean="0"/>
              <a:t>‹#›</a:t>
            </a:fld>
            <a:endParaRPr lang="en-US"/>
          </a:p>
        </p:txBody>
      </p:sp>
    </p:spTree>
    <p:extLst>
      <p:ext uri="{BB962C8B-B14F-4D97-AF65-F5344CB8AC3E}">
        <p14:creationId xmlns:p14="http://schemas.microsoft.com/office/powerpoint/2010/main" val="281685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55BEA-2300-4B57-8649-121091B3716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EC39584-9AC4-4CD8-B66F-B1977A23DE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5A3713F-F08B-4E9F-BDD2-8CC49D9E2B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17C216-F2AC-4CBF-9C8D-935074DEC4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6D2E325-69B8-439E-A37D-CDDC41D8D35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394E6F-9F39-423E-BE7E-B2A399DE1504}"/>
              </a:ext>
            </a:extLst>
          </p:cNvPr>
          <p:cNvSpPr>
            <a:spLocks noGrp="1"/>
          </p:cNvSpPr>
          <p:nvPr>
            <p:ph type="dt" sz="half" idx="10"/>
          </p:nvPr>
        </p:nvSpPr>
        <p:spPr/>
        <p:txBody>
          <a:bodyPr/>
          <a:lstStyle/>
          <a:p>
            <a:fld id="{6975B489-D832-4959-8396-8DE7E9CC780F}" type="datetimeFigureOut">
              <a:rPr lang="en-US" smtClean="0"/>
              <a:t>2/27/2018</a:t>
            </a:fld>
            <a:endParaRPr lang="en-US"/>
          </a:p>
        </p:txBody>
      </p:sp>
      <p:sp>
        <p:nvSpPr>
          <p:cNvPr id="8" name="Footer Placeholder 7">
            <a:extLst>
              <a:ext uri="{FF2B5EF4-FFF2-40B4-BE49-F238E27FC236}">
                <a16:creationId xmlns:a16="http://schemas.microsoft.com/office/drawing/2014/main" id="{71DA2F10-DEFC-4A8F-8E63-EB9D8F11E9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BD99A5-F52E-4718-8F76-FF44E7B69B2B}"/>
              </a:ext>
            </a:extLst>
          </p:cNvPr>
          <p:cNvSpPr>
            <a:spLocks noGrp="1"/>
          </p:cNvSpPr>
          <p:nvPr>
            <p:ph type="sldNum" sz="quarter" idx="12"/>
          </p:nvPr>
        </p:nvSpPr>
        <p:spPr/>
        <p:txBody>
          <a:bodyPr/>
          <a:lstStyle/>
          <a:p>
            <a:fld id="{FACBAFEF-C6C1-4434-B4C7-BF9CB7A218FD}" type="slidenum">
              <a:rPr lang="en-US" smtClean="0"/>
              <a:t>‹#›</a:t>
            </a:fld>
            <a:endParaRPr lang="en-US"/>
          </a:p>
        </p:txBody>
      </p:sp>
    </p:spTree>
    <p:extLst>
      <p:ext uri="{BB962C8B-B14F-4D97-AF65-F5344CB8AC3E}">
        <p14:creationId xmlns:p14="http://schemas.microsoft.com/office/powerpoint/2010/main" val="1052265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C7434-0D7F-4C2C-B3E3-A46F5AE0916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3BE1F68-9BF6-4E42-88E2-1DE0198F4C2C}"/>
              </a:ext>
            </a:extLst>
          </p:cNvPr>
          <p:cNvSpPr>
            <a:spLocks noGrp="1"/>
          </p:cNvSpPr>
          <p:nvPr>
            <p:ph type="dt" sz="half" idx="10"/>
          </p:nvPr>
        </p:nvSpPr>
        <p:spPr/>
        <p:txBody>
          <a:bodyPr/>
          <a:lstStyle/>
          <a:p>
            <a:fld id="{6975B489-D832-4959-8396-8DE7E9CC780F}" type="datetimeFigureOut">
              <a:rPr lang="en-US" smtClean="0"/>
              <a:t>2/27/2018</a:t>
            </a:fld>
            <a:endParaRPr lang="en-US"/>
          </a:p>
        </p:txBody>
      </p:sp>
      <p:sp>
        <p:nvSpPr>
          <p:cNvPr id="4" name="Footer Placeholder 3">
            <a:extLst>
              <a:ext uri="{FF2B5EF4-FFF2-40B4-BE49-F238E27FC236}">
                <a16:creationId xmlns:a16="http://schemas.microsoft.com/office/drawing/2014/main" id="{9D4B073A-10DA-42ED-86C9-F59B882B44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7BBCC0-2289-45A9-828D-AC8F4508A945}"/>
              </a:ext>
            </a:extLst>
          </p:cNvPr>
          <p:cNvSpPr>
            <a:spLocks noGrp="1"/>
          </p:cNvSpPr>
          <p:nvPr>
            <p:ph type="sldNum" sz="quarter" idx="12"/>
          </p:nvPr>
        </p:nvSpPr>
        <p:spPr/>
        <p:txBody>
          <a:bodyPr/>
          <a:lstStyle/>
          <a:p>
            <a:fld id="{FACBAFEF-C6C1-4434-B4C7-BF9CB7A218FD}" type="slidenum">
              <a:rPr lang="en-US" smtClean="0"/>
              <a:t>‹#›</a:t>
            </a:fld>
            <a:endParaRPr lang="en-US"/>
          </a:p>
        </p:txBody>
      </p:sp>
    </p:spTree>
    <p:extLst>
      <p:ext uri="{BB962C8B-B14F-4D97-AF65-F5344CB8AC3E}">
        <p14:creationId xmlns:p14="http://schemas.microsoft.com/office/powerpoint/2010/main" val="3251907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841C4E-BC19-4E40-9AF1-37C127E92520}"/>
              </a:ext>
            </a:extLst>
          </p:cNvPr>
          <p:cNvSpPr>
            <a:spLocks noGrp="1"/>
          </p:cNvSpPr>
          <p:nvPr>
            <p:ph type="dt" sz="half" idx="10"/>
          </p:nvPr>
        </p:nvSpPr>
        <p:spPr/>
        <p:txBody>
          <a:bodyPr/>
          <a:lstStyle/>
          <a:p>
            <a:fld id="{6975B489-D832-4959-8396-8DE7E9CC780F}" type="datetimeFigureOut">
              <a:rPr lang="en-US" smtClean="0"/>
              <a:t>2/27/2018</a:t>
            </a:fld>
            <a:endParaRPr lang="en-US"/>
          </a:p>
        </p:txBody>
      </p:sp>
      <p:sp>
        <p:nvSpPr>
          <p:cNvPr id="3" name="Footer Placeholder 2">
            <a:extLst>
              <a:ext uri="{FF2B5EF4-FFF2-40B4-BE49-F238E27FC236}">
                <a16:creationId xmlns:a16="http://schemas.microsoft.com/office/drawing/2014/main" id="{5E0A6920-3870-45D4-936C-08364911FD4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D20DBB-EFD5-48EA-B3FF-080D6E2B02CD}"/>
              </a:ext>
            </a:extLst>
          </p:cNvPr>
          <p:cNvSpPr>
            <a:spLocks noGrp="1"/>
          </p:cNvSpPr>
          <p:nvPr>
            <p:ph type="sldNum" sz="quarter" idx="12"/>
          </p:nvPr>
        </p:nvSpPr>
        <p:spPr/>
        <p:txBody>
          <a:bodyPr/>
          <a:lstStyle/>
          <a:p>
            <a:fld id="{FACBAFEF-C6C1-4434-B4C7-BF9CB7A218FD}" type="slidenum">
              <a:rPr lang="en-US" smtClean="0"/>
              <a:t>‹#›</a:t>
            </a:fld>
            <a:endParaRPr lang="en-US"/>
          </a:p>
        </p:txBody>
      </p:sp>
    </p:spTree>
    <p:extLst>
      <p:ext uri="{BB962C8B-B14F-4D97-AF65-F5344CB8AC3E}">
        <p14:creationId xmlns:p14="http://schemas.microsoft.com/office/powerpoint/2010/main" val="3031082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03379-9780-4887-8D42-53A6F8BF25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FCEC84F-21A3-4598-A559-F2C89E82C5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057C79-6016-4640-8E28-CC2D97130E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CF07078-97E1-4D9C-9C81-4FAF8A335043}"/>
              </a:ext>
            </a:extLst>
          </p:cNvPr>
          <p:cNvSpPr>
            <a:spLocks noGrp="1"/>
          </p:cNvSpPr>
          <p:nvPr>
            <p:ph type="dt" sz="half" idx="10"/>
          </p:nvPr>
        </p:nvSpPr>
        <p:spPr/>
        <p:txBody>
          <a:bodyPr/>
          <a:lstStyle/>
          <a:p>
            <a:fld id="{6975B489-D832-4959-8396-8DE7E9CC780F}" type="datetimeFigureOut">
              <a:rPr lang="en-US" smtClean="0"/>
              <a:t>2/27/2018</a:t>
            </a:fld>
            <a:endParaRPr lang="en-US"/>
          </a:p>
        </p:txBody>
      </p:sp>
      <p:sp>
        <p:nvSpPr>
          <p:cNvPr id="6" name="Footer Placeholder 5">
            <a:extLst>
              <a:ext uri="{FF2B5EF4-FFF2-40B4-BE49-F238E27FC236}">
                <a16:creationId xmlns:a16="http://schemas.microsoft.com/office/drawing/2014/main" id="{49A99CB7-3B66-44E3-900E-CFD4ACD0CA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1F76B7-3206-4CFB-BC2D-7CA73F707FCE}"/>
              </a:ext>
            </a:extLst>
          </p:cNvPr>
          <p:cNvSpPr>
            <a:spLocks noGrp="1"/>
          </p:cNvSpPr>
          <p:nvPr>
            <p:ph type="sldNum" sz="quarter" idx="12"/>
          </p:nvPr>
        </p:nvSpPr>
        <p:spPr/>
        <p:txBody>
          <a:bodyPr/>
          <a:lstStyle/>
          <a:p>
            <a:fld id="{FACBAFEF-C6C1-4434-B4C7-BF9CB7A218FD}" type="slidenum">
              <a:rPr lang="en-US" smtClean="0"/>
              <a:t>‹#›</a:t>
            </a:fld>
            <a:endParaRPr lang="en-US"/>
          </a:p>
        </p:txBody>
      </p:sp>
    </p:spTree>
    <p:extLst>
      <p:ext uri="{BB962C8B-B14F-4D97-AF65-F5344CB8AC3E}">
        <p14:creationId xmlns:p14="http://schemas.microsoft.com/office/powerpoint/2010/main" val="1079166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08F66-50CF-4B0D-BF8B-EFC9416572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2F63A40-0FEE-4F99-9DEA-68647E6CF9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FF0C50C-5793-408B-B576-97A9A361C3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642D7AE-DB34-49AB-A957-7EF72DE07708}"/>
              </a:ext>
            </a:extLst>
          </p:cNvPr>
          <p:cNvSpPr>
            <a:spLocks noGrp="1"/>
          </p:cNvSpPr>
          <p:nvPr>
            <p:ph type="dt" sz="half" idx="10"/>
          </p:nvPr>
        </p:nvSpPr>
        <p:spPr/>
        <p:txBody>
          <a:bodyPr/>
          <a:lstStyle/>
          <a:p>
            <a:fld id="{6975B489-D832-4959-8396-8DE7E9CC780F}" type="datetimeFigureOut">
              <a:rPr lang="en-US" smtClean="0"/>
              <a:t>2/27/2018</a:t>
            </a:fld>
            <a:endParaRPr lang="en-US"/>
          </a:p>
        </p:txBody>
      </p:sp>
      <p:sp>
        <p:nvSpPr>
          <p:cNvPr id="6" name="Footer Placeholder 5">
            <a:extLst>
              <a:ext uri="{FF2B5EF4-FFF2-40B4-BE49-F238E27FC236}">
                <a16:creationId xmlns:a16="http://schemas.microsoft.com/office/drawing/2014/main" id="{D92703FB-AA23-4316-A070-B1597BC30D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BCECF5-3D2F-4C20-951B-F360F342586A}"/>
              </a:ext>
            </a:extLst>
          </p:cNvPr>
          <p:cNvSpPr>
            <a:spLocks noGrp="1"/>
          </p:cNvSpPr>
          <p:nvPr>
            <p:ph type="sldNum" sz="quarter" idx="12"/>
          </p:nvPr>
        </p:nvSpPr>
        <p:spPr/>
        <p:txBody>
          <a:bodyPr/>
          <a:lstStyle/>
          <a:p>
            <a:fld id="{FACBAFEF-C6C1-4434-B4C7-BF9CB7A218FD}" type="slidenum">
              <a:rPr lang="en-US" smtClean="0"/>
              <a:t>‹#›</a:t>
            </a:fld>
            <a:endParaRPr lang="en-US"/>
          </a:p>
        </p:txBody>
      </p:sp>
    </p:spTree>
    <p:extLst>
      <p:ext uri="{BB962C8B-B14F-4D97-AF65-F5344CB8AC3E}">
        <p14:creationId xmlns:p14="http://schemas.microsoft.com/office/powerpoint/2010/main" val="2481611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E747D4-0129-4594-A141-FAEACE777A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96FC87A-F905-4E80-8C1F-A834354924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8B390D-B3EA-44D4-9E24-8F1D7031EE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75B489-D832-4959-8396-8DE7E9CC780F}" type="datetimeFigureOut">
              <a:rPr lang="en-US" smtClean="0"/>
              <a:t>2/27/2018</a:t>
            </a:fld>
            <a:endParaRPr lang="en-US"/>
          </a:p>
        </p:txBody>
      </p:sp>
      <p:sp>
        <p:nvSpPr>
          <p:cNvPr id="5" name="Footer Placeholder 4">
            <a:extLst>
              <a:ext uri="{FF2B5EF4-FFF2-40B4-BE49-F238E27FC236}">
                <a16:creationId xmlns:a16="http://schemas.microsoft.com/office/drawing/2014/main" id="{626C5558-7A3C-43C8-BB7E-392D729B27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B69FB43-8D6B-47EB-8B64-2E23FEFE48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CBAFEF-C6C1-4434-B4C7-BF9CB7A218FD}" type="slidenum">
              <a:rPr lang="en-US" smtClean="0"/>
              <a:t>‹#›</a:t>
            </a:fld>
            <a:endParaRPr lang="en-US"/>
          </a:p>
        </p:txBody>
      </p:sp>
    </p:spTree>
    <p:extLst>
      <p:ext uri="{BB962C8B-B14F-4D97-AF65-F5344CB8AC3E}">
        <p14:creationId xmlns:p14="http://schemas.microsoft.com/office/powerpoint/2010/main" val="35593255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9.emf"/><Relationship Id="rId5" Type="http://schemas.openxmlformats.org/officeDocument/2006/relationships/oleObject" Target="../embeddings/oleObject2.bin"/><Relationship Id="rId4" Type="http://schemas.openxmlformats.org/officeDocument/2006/relationships/image" Target="../media/image18.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7.emf"/><Relationship Id="rId5" Type="http://schemas.openxmlformats.org/officeDocument/2006/relationships/oleObject" Target="../embeddings/oleObject4.bin"/><Relationship Id="rId10" Type="http://schemas.openxmlformats.org/officeDocument/2006/relationships/image" Target="../media/image29.emf"/><Relationship Id="rId4" Type="http://schemas.openxmlformats.org/officeDocument/2006/relationships/image" Target="../media/image26.emf"/><Relationship Id="rId9" Type="http://schemas.openxmlformats.org/officeDocument/2006/relationships/oleObject" Target="../embeddings/oleObject6.bin"/></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30.png"/><Relationship Id="rId4" Type="http://schemas.openxmlformats.org/officeDocument/2006/relationships/image" Target="../media/image28.emf"/></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www.ncbi.nlm.nih.gov/pubmed/19081792"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7713016" y="3540342"/>
            <a:ext cx="2640381" cy="2640381"/>
          </a:xfrm>
          <a:prstGeom prst="rect">
            <a:avLst/>
          </a:prstGeom>
        </p:spPr>
      </p:pic>
      <p:pic>
        <p:nvPicPr>
          <p:cNvPr id="6" name="Picture 5"/>
          <p:cNvPicPr>
            <a:picLocks noChangeAspect="1"/>
          </p:cNvPicPr>
          <p:nvPr/>
        </p:nvPicPr>
        <p:blipFill rotWithShape="1">
          <a:blip r:embed="rId3"/>
          <a:srcRect r="44084"/>
          <a:stretch/>
        </p:blipFill>
        <p:spPr>
          <a:xfrm>
            <a:off x="8611258" y="2154164"/>
            <a:ext cx="1998483" cy="1584241"/>
          </a:xfrm>
          <a:prstGeom prst="rect">
            <a:avLst/>
          </a:prstGeom>
        </p:spPr>
      </p:pic>
      <p:sp>
        <p:nvSpPr>
          <p:cNvPr id="2" name="Title 1"/>
          <p:cNvSpPr>
            <a:spLocks noGrp="1"/>
          </p:cNvSpPr>
          <p:nvPr>
            <p:ph type="title"/>
          </p:nvPr>
        </p:nvSpPr>
        <p:spPr/>
        <p:txBody>
          <a:bodyPr/>
          <a:lstStyle/>
          <a:p>
            <a:r>
              <a:rPr lang="en-US" dirty="0"/>
              <a:t>At first glance</a:t>
            </a:r>
          </a:p>
        </p:txBody>
      </p:sp>
      <p:sp>
        <p:nvSpPr>
          <p:cNvPr id="3" name="Content Placeholder 2"/>
          <p:cNvSpPr>
            <a:spLocks noGrp="1"/>
          </p:cNvSpPr>
          <p:nvPr>
            <p:ph idx="1"/>
          </p:nvPr>
        </p:nvSpPr>
        <p:spPr>
          <a:xfrm>
            <a:off x="1981200" y="1413786"/>
            <a:ext cx="5601902" cy="4525963"/>
          </a:xfrm>
        </p:spPr>
        <p:txBody>
          <a:bodyPr>
            <a:normAutofit fontScale="92500" lnSpcReduction="10000"/>
          </a:bodyPr>
          <a:lstStyle/>
          <a:p>
            <a:r>
              <a:rPr lang="en-US" dirty="0"/>
              <a:t>Cyclic </a:t>
            </a:r>
            <a:r>
              <a:rPr lang="en-US" dirty="0" err="1"/>
              <a:t>vs</a:t>
            </a:r>
            <a:r>
              <a:rPr lang="en-US" dirty="0"/>
              <a:t> acyclic</a:t>
            </a:r>
          </a:p>
          <a:p>
            <a:pPr lvl="1"/>
            <a:r>
              <a:rPr lang="en-US" dirty="0"/>
              <a:t>DAG stands for Directed Acyclic Graph</a:t>
            </a:r>
          </a:p>
          <a:p>
            <a:pPr lvl="1"/>
            <a:r>
              <a:rPr lang="en-US" dirty="0"/>
              <a:t>Trees are undirected graphs with no cycles</a:t>
            </a:r>
          </a:p>
          <a:p>
            <a:pPr lvl="1"/>
            <a:r>
              <a:rPr lang="en-US" dirty="0"/>
              <a:t>Nodes can sometimes have self loops</a:t>
            </a:r>
          </a:p>
          <a:p>
            <a:pPr lvl="1"/>
            <a:endParaRPr lang="en-US" dirty="0"/>
          </a:p>
          <a:p>
            <a:r>
              <a:rPr lang="en-US" dirty="0"/>
              <a:t>Connected components</a:t>
            </a:r>
          </a:p>
          <a:p>
            <a:pPr lvl="1"/>
            <a:r>
              <a:rPr lang="en-US" dirty="0"/>
              <a:t>Set of connected nodes </a:t>
            </a:r>
          </a:p>
          <a:p>
            <a:pPr lvl="1"/>
            <a:r>
              <a:rPr lang="en-US" dirty="0"/>
              <a:t>Can have multiple connected components</a:t>
            </a:r>
          </a:p>
          <a:p>
            <a:pPr lvl="1"/>
            <a:r>
              <a:rPr lang="en-US" dirty="0"/>
              <a:t>Giant component – a component that includes the majority of nodes in the graph</a:t>
            </a:r>
          </a:p>
          <a:p>
            <a:pPr lvl="1"/>
            <a:endParaRPr lang="en-US" dirty="0"/>
          </a:p>
          <a:p>
            <a:endParaRPr lang="en-US" dirty="0"/>
          </a:p>
        </p:txBody>
      </p:sp>
      <p:sp>
        <p:nvSpPr>
          <p:cNvPr id="4" name="Rounded Rectangle 3"/>
          <p:cNvSpPr/>
          <p:nvPr/>
        </p:nvSpPr>
        <p:spPr>
          <a:xfrm>
            <a:off x="2211475" y="6011857"/>
            <a:ext cx="7876832" cy="710704"/>
          </a:xfrm>
          <a:prstGeom prst="roundRect">
            <a:avLst/>
          </a:prstGeom>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Properties of the graph may have implications for various graph algorithms</a:t>
            </a:r>
          </a:p>
        </p:txBody>
      </p:sp>
      <p:pic>
        <p:nvPicPr>
          <p:cNvPr id="5" name="Picture 4"/>
          <p:cNvPicPr>
            <a:picLocks noChangeAspect="1"/>
          </p:cNvPicPr>
          <p:nvPr/>
        </p:nvPicPr>
        <p:blipFill rotWithShape="1">
          <a:blip r:embed="rId3"/>
          <a:srcRect l="60436" t="18797" b="7259"/>
          <a:stretch/>
        </p:blipFill>
        <p:spPr>
          <a:xfrm>
            <a:off x="7312759" y="1514615"/>
            <a:ext cx="1383112" cy="1145815"/>
          </a:xfrm>
          <a:prstGeom prst="rect">
            <a:avLst/>
          </a:prstGeom>
        </p:spPr>
      </p:pic>
    </p:spTree>
    <p:extLst>
      <p:ext uri="{BB962C8B-B14F-4D97-AF65-F5344CB8AC3E}">
        <p14:creationId xmlns:p14="http://schemas.microsoft.com/office/powerpoint/2010/main" val="4045289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4500"/>
            <a:ext cx="8229600" cy="1143000"/>
          </a:xfrm>
        </p:spPr>
        <p:txBody>
          <a:bodyPr/>
          <a:lstStyle/>
          <a:p>
            <a:r>
              <a:rPr lang="en-US" dirty="0" err="1"/>
              <a:t>Diseaseome</a:t>
            </a:r>
            <a:endParaRPr lang="en-US" dirty="0"/>
          </a:p>
        </p:txBody>
      </p:sp>
      <p:pic>
        <p:nvPicPr>
          <p:cNvPr id="6" name="Picture 5"/>
          <p:cNvPicPr>
            <a:picLocks noChangeAspect="1"/>
          </p:cNvPicPr>
          <p:nvPr/>
        </p:nvPicPr>
        <p:blipFill>
          <a:blip r:embed="rId3"/>
          <a:stretch>
            <a:fillRect/>
          </a:stretch>
        </p:blipFill>
        <p:spPr>
          <a:xfrm>
            <a:off x="2462553" y="1702047"/>
            <a:ext cx="7389388" cy="4365160"/>
          </a:xfrm>
          <a:prstGeom prst="rect">
            <a:avLst/>
          </a:prstGeom>
        </p:spPr>
      </p:pic>
    </p:spTree>
    <p:extLst>
      <p:ext uri="{BB962C8B-B14F-4D97-AF65-F5344CB8AC3E}">
        <p14:creationId xmlns:p14="http://schemas.microsoft.com/office/powerpoint/2010/main" val="4200889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body" idx="4294967295"/>
          </p:nvPr>
        </p:nvSpPr>
        <p:spPr>
          <a:xfrm>
            <a:off x="6412629" y="192073"/>
            <a:ext cx="4066537" cy="867930"/>
          </a:xfrm>
          <a:noFill/>
          <a:ln/>
        </p:spPr>
        <p:txBody>
          <a:bodyPr wrap="square">
            <a:spAutoFit/>
          </a:bodyPr>
          <a:lstStyle/>
          <a:p>
            <a:pPr marL="0" indent="0" algn="ctr">
              <a:spcBef>
                <a:spcPct val="0"/>
              </a:spcBef>
              <a:buNone/>
            </a:pPr>
            <a:r>
              <a:rPr lang="en-US" dirty="0">
                <a:solidFill>
                  <a:srgbClr val="000000"/>
                </a:solidFill>
              </a:rPr>
              <a:t>Phenotypic Disease Networks (PDNs).</a:t>
            </a:r>
          </a:p>
        </p:txBody>
      </p:sp>
      <p:sp>
        <p:nvSpPr>
          <p:cNvPr id="4100" name="Text Box 4"/>
          <p:cNvSpPr txBox="1">
            <a:spLocks noChangeArrowheads="1"/>
          </p:cNvSpPr>
          <p:nvPr/>
        </p:nvSpPr>
        <p:spPr bwMode="auto">
          <a:xfrm>
            <a:off x="8483129" y="6604304"/>
            <a:ext cx="2171219" cy="2521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82058" tIns="41029" rIns="82058" bIns="41029">
            <a:spAutoFit/>
          </a:bodyPr>
          <a:lstStyle/>
          <a:p>
            <a:pPr eaLnBrk="1" hangingPunct="1"/>
            <a:r>
              <a:rPr lang="en-US" sz="1100" dirty="0"/>
              <a:t>Hidalgo </a:t>
            </a:r>
            <a:r>
              <a:rPr lang="en-US" sz="1100" i="1" dirty="0"/>
              <a:t>et al</a:t>
            </a:r>
            <a:r>
              <a:rPr lang="en-US" sz="1100" dirty="0"/>
              <a:t>. </a:t>
            </a:r>
            <a:r>
              <a:rPr lang="en-US" sz="1100" dirty="0" err="1"/>
              <a:t>PLoS</a:t>
            </a:r>
            <a:r>
              <a:rPr lang="en-US" sz="1100" dirty="0"/>
              <a:t> Comp Bio 2009</a:t>
            </a:r>
          </a:p>
        </p:txBody>
      </p:sp>
      <p:pic>
        <p:nvPicPr>
          <p:cNvPr id="2" name="Picture 1"/>
          <p:cNvPicPr>
            <a:picLocks noChangeAspect="1"/>
          </p:cNvPicPr>
          <p:nvPr/>
        </p:nvPicPr>
        <p:blipFill>
          <a:blip r:embed="rId2"/>
          <a:stretch>
            <a:fillRect/>
          </a:stretch>
        </p:blipFill>
        <p:spPr>
          <a:xfrm>
            <a:off x="1510346" y="0"/>
            <a:ext cx="5162231" cy="6858000"/>
          </a:xfrm>
          <a:prstGeom prst="rect">
            <a:avLst/>
          </a:prstGeom>
        </p:spPr>
      </p:pic>
      <p:sp>
        <p:nvSpPr>
          <p:cNvPr id="3" name="TextBox 2"/>
          <p:cNvSpPr txBox="1"/>
          <p:nvPr/>
        </p:nvSpPr>
        <p:spPr>
          <a:xfrm>
            <a:off x="6746495" y="1711367"/>
            <a:ext cx="3907853" cy="646331"/>
          </a:xfrm>
          <a:prstGeom prst="rect">
            <a:avLst/>
          </a:prstGeom>
          <a:noFill/>
        </p:spPr>
        <p:txBody>
          <a:bodyPr wrap="none" rtlCol="0">
            <a:spAutoFit/>
          </a:bodyPr>
          <a:lstStyle/>
          <a:p>
            <a:r>
              <a:rPr lang="en-US" dirty="0"/>
              <a:t>Correlations obtained from the disease </a:t>
            </a:r>
            <a:br>
              <a:rPr lang="en-US" dirty="0"/>
            </a:br>
            <a:r>
              <a:rPr lang="en-US" dirty="0"/>
              <a:t>history of more than 30 million patients</a:t>
            </a:r>
          </a:p>
        </p:txBody>
      </p:sp>
      <p:sp>
        <p:nvSpPr>
          <p:cNvPr id="4" name="TextBox 3"/>
          <p:cNvSpPr txBox="1"/>
          <p:nvPr/>
        </p:nvSpPr>
        <p:spPr>
          <a:xfrm>
            <a:off x="6549682" y="3344714"/>
            <a:ext cx="4275401" cy="2031325"/>
          </a:xfrm>
          <a:prstGeom prst="rect">
            <a:avLst/>
          </a:prstGeom>
          <a:noFill/>
        </p:spPr>
        <p:txBody>
          <a:bodyPr wrap="none" rtlCol="0">
            <a:spAutoFit/>
          </a:bodyPr>
          <a:lstStyle/>
          <a:p>
            <a:pPr marL="342900" indent="-342900">
              <a:buAutoNum type="arabicParenBoth"/>
            </a:pPr>
            <a:r>
              <a:rPr lang="en-US" dirty="0"/>
              <a:t>patients develop diseases close in </a:t>
            </a:r>
            <a:br>
              <a:rPr lang="en-US" dirty="0"/>
            </a:br>
            <a:r>
              <a:rPr lang="en-US" dirty="0"/>
              <a:t>the network to those they already have </a:t>
            </a:r>
          </a:p>
          <a:p>
            <a:pPr marL="342900" indent="-342900">
              <a:buAutoNum type="arabicParenBoth"/>
            </a:pPr>
            <a:r>
              <a:rPr lang="en-US" dirty="0"/>
              <a:t>the progression of disease is </a:t>
            </a:r>
            <a:br>
              <a:rPr lang="en-US" dirty="0"/>
            </a:br>
            <a:r>
              <a:rPr lang="en-US" dirty="0"/>
              <a:t>different for patients of different</a:t>
            </a:r>
            <a:br>
              <a:rPr lang="en-US" dirty="0"/>
            </a:br>
            <a:r>
              <a:rPr lang="en-US" dirty="0"/>
              <a:t> genders and ethnicities; </a:t>
            </a:r>
          </a:p>
          <a:p>
            <a:pPr marL="342900" indent="-342900">
              <a:buAutoNum type="arabicParenBoth"/>
            </a:pPr>
            <a:r>
              <a:rPr lang="en-US" dirty="0"/>
              <a:t>patients diagnosed with more highly </a:t>
            </a:r>
            <a:br>
              <a:rPr lang="en-US" dirty="0"/>
            </a:br>
            <a:r>
              <a:rPr lang="en-US" dirty="0"/>
              <a:t>connected diseases tend to die sooner</a:t>
            </a:r>
          </a:p>
        </p:txBody>
      </p:sp>
    </p:spTree>
    <p:extLst>
      <p:ext uri="{BB962C8B-B14F-4D97-AF65-F5344CB8AC3E}">
        <p14:creationId xmlns:p14="http://schemas.microsoft.com/office/powerpoint/2010/main" val="3349779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6572"/>
            <a:ext cx="8229600" cy="1143000"/>
          </a:xfrm>
        </p:spPr>
        <p:txBody>
          <a:bodyPr>
            <a:normAutofit fontScale="90000"/>
          </a:bodyPr>
          <a:lstStyle/>
          <a:p>
            <a:r>
              <a:rPr lang="en-US" dirty="0"/>
              <a:t>What can molecular networks tell us about biological systems?</a:t>
            </a:r>
          </a:p>
        </p:txBody>
      </p:sp>
      <p:sp>
        <p:nvSpPr>
          <p:cNvPr id="3" name="Content Placeholder 2"/>
          <p:cNvSpPr>
            <a:spLocks noGrp="1"/>
          </p:cNvSpPr>
          <p:nvPr>
            <p:ph idx="1"/>
          </p:nvPr>
        </p:nvSpPr>
        <p:spPr>
          <a:xfrm>
            <a:off x="1981200" y="2264307"/>
            <a:ext cx="8229600" cy="3502884"/>
          </a:xfrm>
        </p:spPr>
        <p:txBody>
          <a:bodyPr>
            <a:normAutofit/>
          </a:bodyPr>
          <a:lstStyle/>
          <a:p>
            <a:pPr marL="0" indent="0" algn="ctr">
              <a:buNone/>
            </a:pPr>
            <a:r>
              <a:rPr lang="en-US" dirty="0"/>
              <a:t>Network topologies encode information about: </a:t>
            </a:r>
          </a:p>
          <a:p>
            <a:pPr marL="0" indent="0" algn="ctr">
              <a:buNone/>
            </a:pPr>
            <a:r>
              <a:rPr lang="en-US" dirty="0"/>
              <a:t>evolutionary constraints</a:t>
            </a:r>
          </a:p>
          <a:p>
            <a:pPr marL="0" indent="0" algn="ctr">
              <a:buNone/>
            </a:pPr>
            <a:r>
              <a:rPr lang="en-US" dirty="0"/>
              <a:t>function</a:t>
            </a:r>
          </a:p>
          <a:p>
            <a:pPr marL="0" indent="0" algn="ctr">
              <a:buNone/>
            </a:pPr>
            <a:r>
              <a:rPr lang="en-US" dirty="0"/>
              <a:t>biological information processing</a:t>
            </a:r>
          </a:p>
          <a:p>
            <a:pPr marL="0" indent="0" algn="ctr">
              <a:buNone/>
            </a:pPr>
            <a:r>
              <a:rPr lang="en-US" dirty="0"/>
              <a:t>vulnerabilities</a:t>
            </a:r>
          </a:p>
        </p:txBody>
      </p:sp>
    </p:spTree>
    <p:extLst>
      <p:ext uri="{BB962C8B-B14F-4D97-AF65-F5344CB8AC3E}">
        <p14:creationId xmlns:p14="http://schemas.microsoft.com/office/powerpoint/2010/main" val="1142228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Networks are Sparse</a:t>
            </a:r>
          </a:p>
        </p:txBody>
      </p:sp>
      <p:sp>
        <p:nvSpPr>
          <p:cNvPr id="3" name="Content Placeholder 2"/>
          <p:cNvSpPr>
            <a:spLocks noGrp="1"/>
          </p:cNvSpPr>
          <p:nvPr>
            <p:ph idx="1"/>
          </p:nvPr>
        </p:nvSpPr>
        <p:spPr>
          <a:xfrm>
            <a:off x="1981200" y="1600202"/>
            <a:ext cx="8491627" cy="4525963"/>
          </a:xfrm>
        </p:spPr>
        <p:txBody>
          <a:bodyPr/>
          <a:lstStyle/>
          <a:p>
            <a:r>
              <a:rPr lang="en-US" dirty="0"/>
              <a:t>A network with all possible edges between nodes (not considering self loops) is called ‘complete’</a:t>
            </a:r>
          </a:p>
        </p:txBody>
      </p:sp>
      <p:pic>
        <p:nvPicPr>
          <p:cNvPr id="4" name="Picture 3"/>
          <p:cNvPicPr>
            <a:picLocks noChangeAspect="1"/>
          </p:cNvPicPr>
          <p:nvPr/>
        </p:nvPicPr>
        <p:blipFill>
          <a:blip r:embed="rId2"/>
          <a:stretch>
            <a:fillRect/>
          </a:stretch>
        </p:blipFill>
        <p:spPr>
          <a:xfrm>
            <a:off x="1981200" y="3897520"/>
            <a:ext cx="8032916" cy="2067732"/>
          </a:xfrm>
          <a:prstGeom prst="rect">
            <a:avLst/>
          </a:prstGeom>
        </p:spPr>
      </p:pic>
    </p:spTree>
    <p:extLst>
      <p:ext uri="{BB962C8B-B14F-4D97-AF65-F5344CB8AC3E}">
        <p14:creationId xmlns:p14="http://schemas.microsoft.com/office/powerpoint/2010/main" val="3371932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Characteristics of biological networks</a:t>
            </a:r>
          </a:p>
        </p:txBody>
      </p:sp>
      <p:sp>
        <p:nvSpPr>
          <p:cNvPr id="3" name="Content Placeholder 2"/>
          <p:cNvSpPr>
            <a:spLocks noGrp="1"/>
          </p:cNvSpPr>
          <p:nvPr>
            <p:ph idx="1"/>
          </p:nvPr>
        </p:nvSpPr>
        <p:spPr>
          <a:xfrm>
            <a:off x="1981200" y="1798269"/>
            <a:ext cx="8229600" cy="4525963"/>
          </a:xfrm>
        </p:spPr>
        <p:txBody>
          <a:bodyPr/>
          <a:lstStyle/>
          <a:p>
            <a:r>
              <a:rPr lang="en-US" dirty="0"/>
              <a:t>Scale-free </a:t>
            </a:r>
          </a:p>
          <a:p>
            <a:pPr marL="457200" lvl="1" indent="0">
              <a:buNone/>
            </a:pPr>
            <a:r>
              <a:rPr lang="en-US" dirty="0"/>
              <a:t>– degree distribution follows a power law</a:t>
            </a:r>
          </a:p>
          <a:p>
            <a:pPr marL="0" indent="0">
              <a:buNone/>
            </a:pPr>
            <a:endParaRPr lang="en-US" dirty="0"/>
          </a:p>
          <a:p>
            <a:r>
              <a:rPr lang="en-US" dirty="0"/>
              <a:t>Small-world </a:t>
            </a:r>
          </a:p>
          <a:p>
            <a:pPr lvl="1"/>
            <a:r>
              <a:rPr lang="en-US" dirty="0"/>
              <a:t> most nodes can be reached from all other nodes by traversing a small number of edges</a:t>
            </a:r>
          </a:p>
          <a:p>
            <a:pPr marL="0" indent="0">
              <a:buNone/>
            </a:pPr>
            <a:endParaRPr lang="en-US" dirty="0"/>
          </a:p>
        </p:txBody>
      </p:sp>
    </p:spTree>
    <p:extLst>
      <p:ext uri="{BB962C8B-B14F-4D97-AF65-F5344CB8AC3E}">
        <p14:creationId xmlns:p14="http://schemas.microsoft.com/office/powerpoint/2010/main" val="2549181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94768"/>
            <a:ext cx="8229600" cy="1143000"/>
          </a:xfrm>
        </p:spPr>
        <p:txBody>
          <a:bodyPr>
            <a:normAutofit fontScale="90000"/>
          </a:bodyPr>
          <a:lstStyle/>
          <a:p>
            <a:r>
              <a:rPr lang="en-US" dirty="0"/>
              <a:t>Relevant graph variables</a:t>
            </a:r>
            <a:br>
              <a:rPr lang="en-US" dirty="0"/>
            </a:br>
            <a:r>
              <a:rPr lang="en-US" dirty="0"/>
              <a:t>“Scale Free” property</a:t>
            </a:r>
          </a:p>
        </p:txBody>
      </p:sp>
      <p:sp>
        <p:nvSpPr>
          <p:cNvPr id="3" name="Content Placeholder 2"/>
          <p:cNvSpPr>
            <a:spLocks noGrp="1"/>
          </p:cNvSpPr>
          <p:nvPr>
            <p:ph idx="1"/>
          </p:nvPr>
        </p:nvSpPr>
        <p:spPr>
          <a:xfrm>
            <a:off x="1981200" y="1733678"/>
            <a:ext cx="6333517" cy="3306079"/>
          </a:xfrm>
        </p:spPr>
        <p:txBody>
          <a:bodyPr>
            <a:normAutofit/>
          </a:bodyPr>
          <a:lstStyle/>
          <a:p>
            <a:r>
              <a:rPr lang="en-US" dirty="0"/>
              <a:t>Degree</a:t>
            </a:r>
          </a:p>
          <a:p>
            <a:pPr lvl="1"/>
            <a:r>
              <a:rPr lang="en-US" dirty="0"/>
              <a:t>The number of edges incident on a node</a:t>
            </a:r>
          </a:p>
          <a:p>
            <a:pPr lvl="1"/>
            <a:r>
              <a:rPr lang="en-US" dirty="0"/>
              <a:t>In a directed graph can be divided into in-degree and out-degree </a:t>
            </a:r>
          </a:p>
          <a:p>
            <a:pPr lvl="1"/>
            <a:r>
              <a:rPr lang="en-US" dirty="0"/>
              <a:t>High degree nodes called ‘hubs’</a:t>
            </a:r>
          </a:p>
        </p:txBody>
      </p:sp>
      <p:sp>
        <p:nvSpPr>
          <p:cNvPr id="4" name="Oval 3"/>
          <p:cNvSpPr>
            <a:spLocks noChangeAspect="1"/>
          </p:cNvSpPr>
          <p:nvPr/>
        </p:nvSpPr>
        <p:spPr>
          <a:xfrm flipV="1">
            <a:off x="9001629" y="2015477"/>
            <a:ext cx="221082" cy="22108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8618365" y="1518631"/>
            <a:ext cx="438474" cy="5244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5"/>
          </p:cNvCxnSpPr>
          <p:nvPr/>
        </p:nvCxnSpPr>
        <p:spPr>
          <a:xfrm flipV="1">
            <a:off x="9190334" y="1684302"/>
            <a:ext cx="477002" cy="3635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endCxn id="4" idx="7"/>
          </p:cNvCxnSpPr>
          <p:nvPr/>
        </p:nvCxnSpPr>
        <p:spPr>
          <a:xfrm flipH="1" flipV="1">
            <a:off x="9190334" y="2204181"/>
            <a:ext cx="477002" cy="5017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9121594" y="2259403"/>
            <a:ext cx="0" cy="7226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4" idx="2"/>
          </p:cNvCxnSpPr>
          <p:nvPr/>
        </p:nvCxnSpPr>
        <p:spPr>
          <a:xfrm flipV="1">
            <a:off x="8314717" y="2126017"/>
            <a:ext cx="686915" cy="3590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5" name="Picture 24"/>
          <p:cNvPicPr>
            <a:picLocks noChangeAspect="1"/>
          </p:cNvPicPr>
          <p:nvPr/>
        </p:nvPicPr>
        <p:blipFill>
          <a:blip r:embed="rId2"/>
          <a:stretch>
            <a:fillRect/>
          </a:stretch>
        </p:blipFill>
        <p:spPr>
          <a:xfrm>
            <a:off x="7934228" y="4610236"/>
            <a:ext cx="2374733" cy="1570563"/>
          </a:xfrm>
          <a:prstGeom prst="rect">
            <a:avLst/>
          </a:prstGeom>
        </p:spPr>
      </p:pic>
    </p:spTree>
    <p:extLst>
      <p:ext uri="{BB962C8B-B14F-4D97-AF65-F5344CB8AC3E}">
        <p14:creationId xmlns:p14="http://schemas.microsoft.com/office/powerpoint/2010/main" val="4265880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Scale Free Networks</a:t>
            </a:r>
          </a:p>
        </p:txBody>
      </p:sp>
      <p:pic>
        <p:nvPicPr>
          <p:cNvPr id="5" name="Picture 4"/>
          <p:cNvPicPr>
            <a:picLocks noChangeAspect="1"/>
          </p:cNvPicPr>
          <p:nvPr/>
        </p:nvPicPr>
        <p:blipFill>
          <a:blip r:embed="rId3"/>
          <a:stretch>
            <a:fillRect/>
          </a:stretch>
        </p:blipFill>
        <p:spPr>
          <a:xfrm>
            <a:off x="5033662" y="1583275"/>
            <a:ext cx="5521570" cy="2296471"/>
          </a:xfrm>
          <a:prstGeom prst="rect">
            <a:avLst/>
          </a:prstGeom>
        </p:spPr>
      </p:pic>
      <p:sp>
        <p:nvSpPr>
          <p:cNvPr id="6" name="TextBox 5"/>
          <p:cNvSpPr txBox="1"/>
          <p:nvPr/>
        </p:nvSpPr>
        <p:spPr>
          <a:xfrm>
            <a:off x="1641260" y="1490735"/>
            <a:ext cx="3471594" cy="5262979"/>
          </a:xfrm>
          <a:prstGeom prst="rect">
            <a:avLst/>
          </a:prstGeom>
          <a:noFill/>
        </p:spPr>
        <p:txBody>
          <a:bodyPr wrap="square" rtlCol="0">
            <a:spAutoFit/>
          </a:bodyPr>
          <a:lstStyle/>
          <a:p>
            <a:r>
              <a:rPr lang="en-US" sz="2400" dirty="0"/>
              <a:t>Implications for error tolerance:</a:t>
            </a:r>
          </a:p>
          <a:p>
            <a:endParaRPr lang="en-US" sz="2400" dirty="0"/>
          </a:p>
          <a:p>
            <a:r>
              <a:rPr lang="en-US" sz="2400" dirty="0"/>
              <a:t>P(</a:t>
            </a:r>
            <a:r>
              <a:rPr lang="en-US" sz="2400" dirty="0" err="1"/>
              <a:t>deg</a:t>
            </a:r>
            <a:r>
              <a:rPr lang="en-US" sz="2400" dirty="0"/>
              <a:t>=k) - k more likely to be higher in random network</a:t>
            </a:r>
          </a:p>
          <a:p>
            <a:endParaRPr lang="en-US" sz="2400" dirty="0"/>
          </a:p>
          <a:p>
            <a:r>
              <a:rPr lang="en-US" sz="2400" dirty="0"/>
              <a:t>More tolerant to random failures</a:t>
            </a:r>
          </a:p>
          <a:p>
            <a:endParaRPr lang="en-US" sz="2400" dirty="0"/>
          </a:p>
          <a:p>
            <a:r>
              <a:rPr lang="en-US" sz="2400" dirty="0"/>
              <a:t>“Attacks” targeting higher degree nodes more likely to be disruptive to function</a:t>
            </a:r>
          </a:p>
        </p:txBody>
      </p:sp>
      <p:pic>
        <p:nvPicPr>
          <p:cNvPr id="8" name="Picture 7"/>
          <p:cNvPicPr>
            <a:picLocks noChangeAspect="1"/>
          </p:cNvPicPr>
          <p:nvPr/>
        </p:nvPicPr>
        <p:blipFill>
          <a:blip r:embed="rId4"/>
          <a:stretch>
            <a:fillRect/>
          </a:stretch>
        </p:blipFill>
        <p:spPr>
          <a:xfrm>
            <a:off x="5277876" y="4179793"/>
            <a:ext cx="5172488" cy="2437609"/>
          </a:xfrm>
          <a:prstGeom prst="rect">
            <a:avLst/>
          </a:prstGeom>
        </p:spPr>
      </p:pic>
    </p:spTree>
    <p:extLst>
      <p:ext uri="{BB962C8B-B14F-4D97-AF65-F5344CB8AC3E}">
        <p14:creationId xmlns:p14="http://schemas.microsoft.com/office/powerpoint/2010/main" val="3762143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2174" y="146478"/>
            <a:ext cx="8925523" cy="1143000"/>
          </a:xfrm>
        </p:spPr>
        <p:txBody>
          <a:bodyPr>
            <a:normAutofit fontScale="90000"/>
          </a:bodyPr>
          <a:lstStyle/>
          <a:p>
            <a:r>
              <a:rPr lang="en-US" dirty="0"/>
              <a:t>Hubs are common in biological networks</a:t>
            </a:r>
          </a:p>
        </p:txBody>
      </p:sp>
      <p:sp>
        <p:nvSpPr>
          <p:cNvPr id="3" name="Content Placeholder 2"/>
          <p:cNvSpPr>
            <a:spLocks noGrp="1"/>
          </p:cNvSpPr>
          <p:nvPr>
            <p:ph idx="1"/>
          </p:nvPr>
        </p:nvSpPr>
        <p:spPr/>
        <p:txBody>
          <a:bodyPr/>
          <a:lstStyle/>
          <a:p>
            <a:r>
              <a:rPr lang="en-US" dirty="0"/>
              <a:t>PPI networks, regulatory networks and many other biological networks have hubs (Nodes of high degree)</a:t>
            </a:r>
          </a:p>
          <a:p>
            <a:endParaRPr lang="en-US" dirty="0"/>
          </a:p>
          <a:p>
            <a:r>
              <a:rPr lang="en-US" dirty="0"/>
              <a:t>PPI network hubs are older</a:t>
            </a:r>
            <a:r>
              <a:rPr lang="en-US" baseline="30000" dirty="0"/>
              <a:t>1</a:t>
            </a:r>
            <a:r>
              <a:rPr lang="en-US" dirty="0"/>
              <a:t> and more essential</a:t>
            </a:r>
            <a:r>
              <a:rPr lang="en-US" baseline="30000" dirty="0"/>
              <a:t>2</a:t>
            </a:r>
            <a:r>
              <a:rPr lang="en-US" dirty="0"/>
              <a:t> than random proteins in the network</a:t>
            </a:r>
          </a:p>
        </p:txBody>
      </p:sp>
      <p:sp>
        <p:nvSpPr>
          <p:cNvPr id="4" name="TextBox 3"/>
          <p:cNvSpPr txBox="1"/>
          <p:nvPr/>
        </p:nvSpPr>
        <p:spPr>
          <a:xfrm>
            <a:off x="7338988" y="5258332"/>
            <a:ext cx="2871812" cy="646331"/>
          </a:xfrm>
          <a:prstGeom prst="rect">
            <a:avLst/>
          </a:prstGeom>
          <a:noFill/>
        </p:spPr>
        <p:txBody>
          <a:bodyPr wrap="none" rtlCol="0">
            <a:spAutoFit/>
          </a:bodyPr>
          <a:lstStyle/>
          <a:p>
            <a:r>
              <a:rPr lang="en-US" dirty="0"/>
              <a:t>1 Fraser et al, Science (2002)</a:t>
            </a:r>
          </a:p>
          <a:p>
            <a:r>
              <a:rPr lang="en-US" dirty="0"/>
              <a:t>2 </a:t>
            </a:r>
            <a:r>
              <a:rPr lang="en-US" dirty="0" err="1"/>
              <a:t>Jeong</a:t>
            </a:r>
            <a:r>
              <a:rPr lang="en-US" dirty="0"/>
              <a:t> et al, Nature (2001)</a:t>
            </a:r>
          </a:p>
        </p:txBody>
      </p:sp>
    </p:spTree>
    <p:extLst>
      <p:ext uri="{BB962C8B-B14F-4D97-AF65-F5344CB8AC3E}">
        <p14:creationId xmlns:p14="http://schemas.microsoft.com/office/powerpoint/2010/main" val="27671309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999508" y="4699182"/>
            <a:ext cx="4496622" cy="1751039"/>
          </a:xfrm>
          <a:prstGeom prst="rect">
            <a:avLst/>
          </a:prstGeom>
        </p:spPr>
      </p:pic>
      <p:sp>
        <p:nvSpPr>
          <p:cNvPr id="2" name="Title 1"/>
          <p:cNvSpPr>
            <a:spLocks noGrp="1"/>
          </p:cNvSpPr>
          <p:nvPr>
            <p:ph type="title"/>
          </p:nvPr>
        </p:nvSpPr>
        <p:spPr/>
        <p:txBody>
          <a:bodyPr>
            <a:normAutofit/>
          </a:bodyPr>
          <a:lstStyle/>
          <a:p>
            <a:r>
              <a:rPr lang="en-US" dirty="0"/>
              <a:t>Relevant graph variables:</a:t>
            </a:r>
            <a:br>
              <a:rPr lang="en-US" dirty="0"/>
            </a:br>
            <a:r>
              <a:rPr lang="en-US" dirty="0"/>
              <a:t>“Small World” Property</a:t>
            </a:r>
          </a:p>
        </p:txBody>
      </p:sp>
      <p:sp>
        <p:nvSpPr>
          <p:cNvPr id="3" name="Content Placeholder 2"/>
          <p:cNvSpPr>
            <a:spLocks noGrp="1"/>
          </p:cNvSpPr>
          <p:nvPr>
            <p:ph idx="1"/>
          </p:nvPr>
        </p:nvSpPr>
        <p:spPr>
          <a:xfrm>
            <a:off x="1771465" y="1658456"/>
            <a:ext cx="3970604" cy="4791763"/>
          </a:xfrm>
        </p:spPr>
        <p:txBody>
          <a:bodyPr>
            <a:normAutofit fontScale="92500" lnSpcReduction="20000"/>
          </a:bodyPr>
          <a:lstStyle/>
          <a:p>
            <a:r>
              <a:rPr lang="en-US" dirty="0"/>
              <a:t>Path</a:t>
            </a:r>
          </a:p>
          <a:p>
            <a:pPr lvl="1"/>
            <a:r>
              <a:rPr lang="en-US" dirty="0"/>
              <a:t>A walk in which no vertex occurs more than once</a:t>
            </a:r>
          </a:p>
          <a:p>
            <a:pPr lvl="1"/>
            <a:r>
              <a:rPr lang="en-US" dirty="0"/>
              <a:t>Shortest path</a:t>
            </a:r>
          </a:p>
          <a:p>
            <a:endParaRPr lang="en-US" dirty="0"/>
          </a:p>
          <a:p>
            <a:r>
              <a:rPr lang="en-US" dirty="0"/>
              <a:t>Diameter</a:t>
            </a:r>
          </a:p>
          <a:p>
            <a:pPr lvl="1"/>
            <a:r>
              <a:rPr lang="en-US" dirty="0"/>
              <a:t>Longest shortest path</a:t>
            </a:r>
          </a:p>
          <a:p>
            <a:endParaRPr lang="en-US" dirty="0"/>
          </a:p>
          <a:p>
            <a:endParaRPr lang="en-US" dirty="0"/>
          </a:p>
          <a:p>
            <a:r>
              <a:rPr lang="en-US" dirty="0"/>
              <a:t>Clustering Coefficient</a:t>
            </a:r>
          </a:p>
          <a:p>
            <a:pPr lvl="1"/>
            <a:r>
              <a:rPr lang="en-US" dirty="0"/>
              <a:t>A measure of how densely connected a graph is</a:t>
            </a:r>
          </a:p>
          <a:p>
            <a:pPr lvl="1"/>
            <a:r>
              <a:rPr lang="en-US" dirty="0"/>
              <a:t>Can calculate node-wise or graph-wise CC</a:t>
            </a:r>
          </a:p>
          <a:p>
            <a:pPr lvl="1"/>
            <a:endParaRPr lang="en-US" dirty="0"/>
          </a:p>
        </p:txBody>
      </p:sp>
      <p:pic>
        <p:nvPicPr>
          <p:cNvPr id="4" name="Picture 3"/>
          <p:cNvPicPr>
            <a:picLocks noChangeAspect="1"/>
          </p:cNvPicPr>
          <p:nvPr/>
        </p:nvPicPr>
        <p:blipFill>
          <a:blip r:embed="rId3"/>
          <a:stretch>
            <a:fillRect/>
          </a:stretch>
        </p:blipFill>
        <p:spPr>
          <a:xfrm>
            <a:off x="6204774" y="2116948"/>
            <a:ext cx="2374733" cy="1570563"/>
          </a:xfrm>
          <a:prstGeom prst="rect">
            <a:avLst/>
          </a:prstGeom>
        </p:spPr>
      </p:pic>
    </p:spTree>
    <p:extLst>
      <p:ext uri="{BB962C8B-B14F-4D97-AF65-F5344CB8AC3E}">
        <p14:creationId xmlns:p14="http://schemas.microsoft.com/office/powerpoint/2010/main" val="37716104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 Coefficient</a:t>
            </a:r>
          </a:p>
        </p:txBody>
      </p:sp>
      <p:sp>
        <p:nvSpPr>
          <p:cNvPr id="3" name="Content Placeholder 2"/>
          <p:cNvSpPr>
            <a:spLocks noGrp="1"/>
          </p:cNvSpPr>
          <p:nvPr>
            <p:ph idx="1"/>
          </p:nvPr>
        </p:nvSpPr>
        <p:spPr/>
        <p:txBody>
          <a:bodyPr/>
          <a:lstStyle/>
          <a:p>
            <a:r>
              <a:rPr lang="en-US" dirty="0"/>
              <a:t>How connected are my neighbors?</a:t>
            </a:r>
          </a:p>
          <a:p>
            <a:endParaRPr lang="en-US" dirty="0"/>
          </a:p>
          <a:p>
            <a:r>
              <a:rPr lang="en-US" dirty="0"/>
              <a:t>Count triangles</a:t>
            </a:r>
          </a:p>
          <a:p>
            <a:pPr marL="0" indent="0">
              <a:buNone/>
            </a:pPr>
            <a:endParaRPr lang="en-US" dirty="0"/>
          </a:p>
          <a:p>
            <a:endParaRPr lang="en-US" dirty="0"/>
          </a:p>
          <a:p>
            <a:endParaRPr lang="en-US" dirty="0"/>
          </a:p>
        </p:txBody>
      </p:sp>
      <p:graphicFrame>
        <p:nvGraphicFramePr>
          <p:cNvPr id="4" name="Object 3"/>
          <p:cNvGraphicFramePr>
            <a:graphicFrameLocks noChangeAspect="1"/>
          </p:cNvGraphicFramePr>
          <p:nvPr>
            <p:extLst/>
          </p:nvPr>
        </p:nvGraphicFramePr>
        <p:xfrm>
          <a:off x="1981203" y="3651255"/>
          <a:ext cx="4247615" cy="1151463"/>
        </p:xfrm>
        <a:graphic>
          <a:graphicData uri="http://schemas.openxmlformats.org/presentationml/2006/ole">
            <mc:AlternateContent xmlns:mc="http://schemas.openxmlformats.org/markup-compatibility/2006">
              <mc:Choice xmlns:v="urn:schemas-microsoft-com:vml" Requires="v">
                <p:oleObj spid="_x0000_s1026" name="Equation" r:id="rId3" imgW="2108200" imgH="571500" progId="Equation.3">
                  <p:embed/>
                </p:oleObj>
              </mc:Choice>
              <mc:Fallback>
                <p:oleObj name="Equation" r:id="rId3" imgW="2108200" imgH="571500" progId="Equation.3">
                  <p:embed/>
                  <p:pic>
                    <p:nvPicPr>
                      <p:cNvPr id="4" name="Object 3"/>
                      <p:cNvPicPr/>
                      <p:nvPr/>
                    </p:nvPicPr>
                    <p:blipFill>
                      <a:blip r:embed="rId4"/>
                      <a:stretch>
                        <a:fillRect/>
                      </a:stretch>
                    </p:blipFill>
                    <p:spPr>
                      <a:xfrm>
                        <a:off x="1981203" y="3651255"/>
                        <a:ext cx="4247615" cy="1151463"/>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1981203" y="4972051"/>
          <a:ext cx="1849967" cy="1114724"/>
        </p:xfrm>
        <a:graphic>
          <a:graphicData uri="http://schemas.openxmlformats.org/presentationml/2006/ole">
            <mc:AlternateContent xmlns:mc="http://schemas.openxmlformats.org/markup-compatibility/2006">
              <mc:Choice xmlns:v="urn:schemas-microsoft-com:vml" Requires="v">
                <p:oleObj spid="_x0000_s1027" name="Equation" r:id="rId5" imgW="990600" imgH="596900" progId="Equation.3">
                  <p:embed/>
                </p:oleObj>
              </mc:Choice>
              <mc:Fallback>
                <p:oleObj name="Equation" r:id="rId5" imgW="990600" imgH="596900" progId="Equation.3">
                  <p:embed/>
                  <p:pic>
                    <p:nvPicPr>
                      <p:cNvPr id="5" name="Object 4"/>
                      <p:cNvPicPr/>
                      <p:nvPr/>
                    </p:nvPicPr>
                    <p:blipFill>
                      <a:blip r:embed="rId6"/>
                      <a:stretch>
                        <a:fillRect/>
                      </a:stretch>
                    </p:blipFill>
                    <p:spPr>
                      <a:xfrm>
                        <a:off x="1981203" y="4972051"/>
                        <a:ext cx="1849967" cy="1114724"/>
                      </a:xfrm>
                      <a:prstGeom prst="rect">
                        <a:avLst/>
                      </a:prstGeom>
                    </p:spPr>
                  </p:pic>
                </p:oleObj>
              </mc:Fallback>
            </mc:AlternateContent>
          </a:graphicData>
        </a:graphic>
      </p:graphicFrame>
      <p:sp>
        <p:nvSpPr>
          <p:cNvPr id="8" name="TextBox 7"/>
          <p:cNvSpPr txBox="1"/>
          <p:nvPr/>
        </p:nvSpPr>
        <p:spPr>
          <a:xfrm>
            <a:off x="6953890" y="4341049"/>
            <a:ext cx="3352413" cy="923330"/>
          </a:xfrm>
          <a:prstGeom prst="rect">
            <a:avLst/>
          </a:prstGeom>
          <a:noFill/>
        </p:spPr>
        <p:txBody>
          <a:bodyPr wrap="none" rtlCol="0">
            <a:spAutoFit/>
          </a:bodyPr>
          <a:lstStyle/>
          <a:p>
            <a:r>
              <a:rPr lang="en-US" dirty="0"/>
              <a:t>Denominator enumerates the </a:t>
            </a:r>
            <a:br>
              <a:rPr lang="en-US" dirty="0"/>
            </a:br>
            <a:r>
              <a:rPr lang="en-US" dirty="0"/>
              <a:t>possible ways a node can connect</a:t>
            </a:r>
            <a:br>
              <a:rPr lang="en-US" dirty="0"/>
            </a:br>
            <a:r>
              <a:rPr lang="en-US" dirty="0"/>
              <a:t>to two of its neighbors</a:t>
            </a:r>
          </a:p>
        </p:txBody>
      </p:sp>
      <p:cxnSp>
        <p:nvCxnSpPr>
          <p:cNvPr id="10" name="Straight Arrow Connector 9"/>
          <p:cNvCxnSpPr/>
          <p:nvPr/>
        </p:nvCxnSpPr>
        <p:spPr>
          <a:xfrm flipH="1" flipV="1">
            <a:off x="6258716" y="4625403"/>
            <a:ext cx="595356" cy="223919"/>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734324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Biological Networks</a:t>
            </a:r>
          </a:p>
        </p:txBody>
      </p:sp>
      <p:sp>
        <p:nvSpPr>
          <p:cNvPr id="3" name="Content Placeholder 2"/>
          <p:cNvSpPr>
            <a:spLocks noGrp="1"/>
          </p:cNvSpPr>
          <p:nvPr>
            <p:ph idx="1"/>
          </p:nvPr>
        </p:nvSpPr>
        <p:spPr>
          <a:xfrm>
            <a:off x="1981200" y="1710645"/>
            <a:ext cx="8229600" cy="4525963"/>
          </a:xfrm>
        </p:spPr>
        <p:txBody>
          <a:bodyPr>
            <a:normAutofit fontScale="70000" lnSpcReduction="20000"/>
          </a:bodyPr>
          <a:lstStyle/>
          <a:p>
            <a:r>
              <a:rPr lang="en-US" dirty="0"/>
              <a:t>Protein-protein interaction</a:t>
            </a:r>
          </a:p>
          <a:p>
            <a:endParaRPr lang="en-US" dirty="0"/>
          </a:p>
          <a:p>
            <a:r>
              <a:rPr lang="en-US" dirty="0"/>
              <a:t>Metabolic</a:t>
            </a:r>
          </a:p>
          <a:p>
            <a:endParaRPr lang="en-US" dirty="0"/>
          </a:p>
          <a:p>
            <a:r>
              <a:rPr lang="en-US" dirty="0"/>
              <a:t>Gene Co-expression</a:t>
            </a:r>
          </a:p>
          <a:p>
            <a:endParaRPr lang="en-US" dirty="0"/>
          </a:p>
          <a:p>
            <a:r>
              <a:rPr lang="en-US" dirty="0"/>
              <a:t>Gene Regulatory</a:t>
            </a:r>
          </a:p>
          <a:p>
            <a:endParaRPr lang="en-US" dirty="0"/>
          </a:p>
          <a:p>
            <a:r>
              <a:rPr lang="en-US" dirty="0"/>
              <a:t>Genetic Interaction</a:t>
            </a:r>
          </a:p>
          <a:p>
            <a:endParaRPr lang="en-US" dirty="0"/>
          </a:p>
          <a:p>
            <a:r>
              <a:rPr lang="en-US" dirty="0"/>
              <a:t>Difference Networks</a:t>
            </a:r>
          </a:p>
          <a:p>
            <a:endParaRPr lang="en-US" dirty="0"/>
          </a:p>
          <a:p>
            <a:r>
              <a:rPr lang="en-US" dirty="0"/>
              <a:t>Abstract</a:t>
            </a:r>
          </a:p>
        </p:txBody>
      </p:sp>
    </p:spTree>
    <p:extLst>
      <p:ext uri="{BB962C8B-B14F-4D97-AF65-F5344CB8AC3E}">
        <p14:creationId xmlns:p14="http://schemas.microsoft.com/office/powerpoint/2010/main" val="1356174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Small-world Networks</a:t>
            </a:r>
          </a:p>
        </p:txBody>
      </p:sp>
      <p:sp>
        <p:nvSpPr>
          <p:cNvPr id="3" name="Content Placeholder 2"/>
          <p:cNvSpPr>
            <a:spLocks noGrp="1"/>
          </p:cNvSpPr>
          <p:nvPr>
            <p:ph idx="1"/>
          </p:nvPr>
        </p:nvSpPr>
        <p:spPr>
          <a:xfrm>
            <a:off x="1981200" y="1433321"/>
            <a:ext cx="8229600" cy="4525963"/>
          </a:xfrm>
        </p:spPr>
        <p:txBody>
          <a:bodyPr/>
          <a:lstStyle/>
          <a:p>
            <a:r>
              <a:rPr lang="en-US" sz="2000" dirty="0"/>
              <a:t>Watts &amp; </a:t>
            </a:r>
            <a:r>
              <a:rPr lang="en-US" sz="2000" dirty="0" err="1"/>
              <a:t>Strogatz</a:t>
            </a:r>
            <a:r>
              <a:rPr lang="en-US" sz="2000" dirty="0"/>
              <a:t> networks (Nature 1998) illustrate the concept</a:t>
            </a:r>
          </a:p>
          <a:p>
            <a:r>
              <a:rPr lang="en-US" sz="2000" dirty="0"/>
              <a:t>A compromise between modularity and average distance to other network nodes	</a:t>
            </a:r>
          </a:p>
          <a:p>
            <a:endParaRPr lang="en-US" sz="2000" dirty="0"/>
          </a:p>
          <a:p>
            <a:pPr lvl="1"/>
            <a:endParaRPr lang="en-US" dirty="0"/>
          </a:p>
        </p:txBody>
      </p:sp>
      <p:pic>
        <p:nvPicPr>
          <p:cNvPr id="5" name="Picture 13" descr="Co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1734" y="2994277"/>
            <a:ext cx="6315268" cy="2667909"/>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1710434" y="5718240"/>
            <a:ext cx="2813591" cy="646331"/>
          </a:xfrm>
          <a:prstGeom prst="rect">
            <a:avLst/>
          </a:prstGeom>
          <a:noFill/>
        </p:spPr>
        <p:txBody>
          <a:bodyPr wrap="none" rtlCol="0">
            <a:spAutoFit/>
          </a:bodyPr>
          <a:lstStyle/>
          <a:p>
            <a:r>
              <a:rPr lang="en-US" dirty="0"/>
              <a:t>Higher clustering coefficient</a:t>
            </a:r>
          </a:p>
          <a:p>
            <a:r>
              <a:rPr lang="en-US" dirty="0"/>
              <a:t>Higher average path length</a:t>
            </a:r>
          </a:p>
        </p:txBody>
      </p:sp>
      <p:sp>
        <p:nvSpPr>
          <p:cNvPr id="7" name="TextBox 6"/>
          <p:cNvSpPr txBox="1"/>
          <p:nvPr/>
        </p:nvSpPr>
        <p:spPr>
          <a:xfrm>
            <a:off x="7782107" y="5718240"/>
            <a:ext cx="2775119" cy="646331"/>
          </a:xfrm>
          <a:prstGeom prst="rect">
            <a:avLst/>
          </a:prstGeom>
          <a:noFill/>
        </p:spPr>
        <p:txBody>
          <a:bodyPr wrap="none" rtlCol="0">
            <a:spAutoFit/>
          </a:bodyPr>
          <a:lstStyle/>
          <a:p>
            <a:r>
              <a:rPr lang="en-US" dirty="0"/>
              <a:t>Lower clustering coefficient</a:t>
            </a:r>
          </a:p>
          <a:p>
            <a:r>
              <a:rPr lang="en-US" dirty="0"/>
              <a:t>Lower average path length</a:t>
            </a:r>
          </a:p>
        </p:txBody>
      </p:sp>
      <p:sp>
        <p:nvSpPr>
          <p:cNvPr id="4" name="TextBox 3"/>
          <p:cNvSpPr txBox="1"/>
          <p:nvPr/>
        </p:nvSpPr>
        <p:spPr>
          <a:xfrm>
            <a:off x="4833201" y="6519234"/>
            <a:ext cx="2371488" cy="369332"/>
          </a:xfrm>
          <a:prstGeom prst="rect">
            <a:avLst/>
          </a:prstGeom>
          <a:noFill/>
        </p:spPr>
        <p:txBody>
          <a:bodyPr wrap="none" rtlCol="0">
            <a:spAutoFit/>
          </a:bodyPr>
          <a:lstStyle/>
          <a:p>
            <a:r>
              <a:rPr lang="en-US" dirty="0"/>
              <a:t>p = rewiring probability</a:t>
            </a:r>
          </a:p>
        </p:txBody>
      </p:sp>
    </p:spTree>
    <p:extLst>
      <p:ext uri="{BB962C8B-B14F-4D97-AF65-F5344CB8AC3E}">
        <p14:creationId xmlns:p14="http://schemas.microsoft.com/office/powerpoint/2010/main" val="27074785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6572"/>
            <a:ext cx="8229600" cy="1143000"/>
          </a:xfrm>
        </p:spPr>
        <p:txBody>
          <a:bodyPr>
            <a:normAutofit fontScale="90000"/>
          </a:bodyPr>
          <a:lstStyle/>
          <a:p>
            <a:r>
              <a:rPr lang="en-US" dirty="0"/>
              <a:t>Small World property in real biological networks</a:t>
            </a:r>
          </a:p>
        </p:txBody>
      </p:sp>
      <p:pic>
        <p:nvPicPr>
          <p:cNvPr id="4" name="Picture 3"/>
          <p:cNvPicPr>
            <a:picLocks noChangeAspect="1"/>
          </p:cNvPicPr>
          <p:nvPr/>
        </p:nvPicPr>
        <p:blipFill>
          <a:blip r:embed="rId2"/>
          <a:stretch>
            <a:fillRect/>
          </a:stretch>
        </p:blipFill>
        <p:spPr>
          <a:xfrm>
            <a:off x="1932852" y="1616661"/>
            <a:ext cx="8371164" cy="5153888"/>
          </a:xfrm>
          <a:prstGeom prst="rect">
            <a:avLst/>
          </a:prstGeom>
        </p:spPr>
      </p:pic>
    </p:spTree>
    <p:extLst>
      <p:ext uri="{BB962C8B-B14F-4D97-AF65-F5344CB8AC3E}">
        <p14:creationId xmlns:p14="http://schemas.microsoft.com/office/powerpoint/2010/main" val="3772376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99874"/>
            <a:ext cx="9143999" cy="1143000"/>
          </a:xfrm>
        </p:spPr>
        <p:txBody>
          <a:bodyPr>
            <a:normAutofit fontScale="90000"/>
          </a:bodyPr>
          <a:lstStyle/>
          <a:p>
            <a:r>
              <a:rPr lang="en-US" dirty="0"/>
              <a:t>Biological implications of network topology</a:t>
            </a:r>
          </a:p>
        </p:txBody>
      </p:sp>
      <p:sp>
        <p:nvSpPr>
          <p:cNvPr id="3" name="Content Placeholder 2"/>
          <p:cNvSpPr>
            <a:spLocks noGrp="1"/>
          </p:cNvSpPr>
          <p:nvPr>
            <p:ph idx="1"/>
          </p:nvPr>
        </p:nvSpPr>
        <p:spPr>
          <a:xfrm>
            <a:off x="1981200" y="1809920"/>
            <a:ext cx="8229600" cy="4525963"/>
          </a:xfrm>
        </p:spPr>
        <p:txBody>
          <a:bodyPr>
            <a:normAutofit/>
          </a:bodyPr>
          <a:lstStyle/>
          <a:p>
            <a:r>
              <a:rPr lang="en-US" dirty="0"/>
              <a:t>Biological systems evolve to optimize:</a:t>
            </a:r>
          </a:p>
          <a:p>
            <a:endParaRPr lang="en-US" dirty="0"/>
          </a:p>
          <a:p>
            <a:pPr lvl="1"/>
            <a:r>
              <a:rPr lang="en-US" dirty="0"/>
              <a:t>Error tolerance and robustness</a:t>
            </a:r>
          </a:p>
          <a:p>
            <a:pPr lvl="1"/>
            <a:endParaRPr lang="en-US" dirty="0"/>
          </a:p>
          <a:p>
            <a:pPr lvl="1"/>
            <a:r>
              <a:rPr lang="en-US" dirty="0"/>
              <a:t>Dynamics and time-scale of information flow</a:t>
            </a:r>
          </a:p>
        </p:txBody>
      </p:sp>
    </p:spTree>
    <p:extLst>
      <p:ext uri="{BB962C8B-B14F-4D97-AF65-F5344CB8AC3E}">
        <p14:creationId xmlns:p14="http://schemas.microsoft.com/office/powerpoint/2010/main" val="2389187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4581"/>
          <a:stretch/>
        </p:blipFill>
        <p:spPr>
          <a:xfrm>
            <a:off x="2386256" y="1398103"/>
            <a:ext cx="7376272" cy="5232350"/>
          </a:xfrm>
          <a:prstGeom prst="rect">
            <a:avLst/>
          </a:prstGeom>
        </p:spPr>
      </p:pic>
      <p:sp>
        <p:nvSpPr>
          <p:cNvPr id="4" name="Title 3"/>
          <p:cNvSpPr>
            <a:spLocks noGrp="1"/>
          </p:cNvSpPr>
          <p:nvPr>
            <p:ph type="title"/>
          </p:nvPr>
        </p:nvSpPr>
        <p:spPr>
          <a:xfrm>
            <a:off x="1981200" y="123176"/>
            <a:ext cx="8229600" cy="1143000"/>
          </a:xfrm>
        </p:spPr>
        <p:txBody>
          <a:bodyPr>
            <a:normAutofit fontScale="90000"/>
          </a:bodyPr>
          <a:lstStyle/>
          <a:p>
            <a:r>
              <a:rPr lang="en-US" dirty="0"/>
              <a:t>Where real network architectures fall relative to theoretical networks</a:t>
            </a:r>
          </a:p>
        </p:txBody>
      </p:sp>
      <p:sp>
        <p:nvSpPr>
          <p:cNvPr id="6" name="TextBox 5"/>
          <p:cNvSpPr txBox="1"/>
          <p:nvPr/>
        </p:nvSpPr>
        <p:spPr>
          <a:xfrm>
            <a:off x="8335512" y="6530903"/>
            <a:ext cx="2332489" cy="369332"/>
          </a:xfrm>
          <a:prstGeom prst="rect">
            <a:avLst/>
          </a:prstGeom>
          <a:noFill/>
        </p:spPr>
        <p:txBody>
          <a:bodyPr wrap="none" rtlCol="0">
            <a:spAutoFit/>
          </a:bodyPr>
          <a:lstStyle/>
          <a:p>
            <a:r>
              <a:rPr lang="es-ES_tradnl" dirty="0"/>
              <a:t>Solé &amp; Valverde (2004)</a:t>
            </a:r>
            <a:endParaRPr lang="en-US" dirty="0"/>
          </a:p>
        </p:txBody>
      </p:sp>
    </p:spTree>
    <p:extLst>
      <p:ext uri="{BB962C8B-B14F-4D97-AF65-F5344CB8AC3E}">
        <p14:creationId xmlns:p14="http://schemas.microsoft.com/office/powerpoint/2010/main" val="2636829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Implications of network architecture for disease</a:t>
            </a:r>
          </a:p>
        </p:txBody>
      </p:sp>
      <p:sp>
        <p:nvSpPr>
          <p:cNvPr id="3" name="Content Placeholder 2"/>
          <p:cNvSpPr>
            <a:spLocks noGrp="1"/>
          </p:cNvSpPr>
          <p:nvPr>
            <p:ph idx="1"/>
          </p:nvPr>
        </p:nvSpPr>
        <p:spPr>
          <a:xfrm>
            <a:off x="1981200" y="2003952"/>
            <a:ext cx="8229600" cy="4122212"/>
          </a:xfrm>
        </p:spPr>
        <p:txBody>
          <a:bodyPr>
            <a:normAutofit/>
          </a:bodyPr>
          <a:lstStyle/>
          <a:p>
            <a:r>
              <a:rPr lang="en-US" dirty="0"/>
              <a:t>The architecture of a graph determines the severity of a perturbation to a node or edge</a:t>
            </a:r>
          </a:p>
          <a:p>
            <a:endParaRPr lang="en-US" dirty="0"/>
          </a:p>
          <a:p>
            <a:r>
              <a:rPr lang="en-US" dirty="0"/>
              <a:t>Can node/edge level features inform the potential for disease?</a:t>
            </a:r>
          </a:p>
          <a:p>
            <a:pPr marL="0" indent="0">
              <a:buNone/>
            </a:pPr>
            <a:endParaRPr lang="en-US" dirty="0"/>
          </a:p>
        </p:txBody>
      </p:sp>
    </p:spTree>
    <p:extLst>
      <p:ext uri="{BB962C8B-B14F-4D97-AF65-F5344CB8AC3E}">
        <p14:creationId xmlns:p14="http://schemas.microsoft.com/office/powerpoint/2010/main" val="209286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50827"/>
          <a:stretch/>
        </p:blipFill>
        <p:spPr bwMode="auto">
          <a:xfrm>
            <a:off x="4276459" y="1504883"/>
            <a:ext cx="5918391" cy="497988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6749760" y="6671787"/>
            <a:ext cx="3918240" cy="2318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dirty="0" err="1">
                <a:latin typeface="Arial" charset="0"/>
              </a:rPr>
              <a:t>Kwang</a:t>
            </a:r>
            <a:r>
              <a:rPr lang="en-GB" sz="1100" b="1" dirty="0">
                <a:latin typeface="Arial" charset="0"/>
              </a:rPr>
              <a:t>-Il </a:t>
            </a:r>
            <a:r>
              <a:rPr lang="en-GB" sz="1100" b="1" dirty="0" err="1">
                <a:latin typeface="Arial" charset="0"/>
              </a:rPr>
              <a:t>Goh</a:t>
            </a:r>
            <a:r>
              <a:rPr lang="en-GB" sz="1100" b="1" dirty="0">
                <a:latin typeface="Arial" charset="0"/>
              </a:rPr>
              <a:t> et al. PNAS 2007;104:8685-8690</a:t>
            </a:r>
          </a:p>
        </p:txBody>
      </p:sp>
      <p:sp>
        <p:nvSpPr>
          <p:cNvPr id="2" name="TextBox 1"/>
          <p:cNvSpPr txBox="1"/>
          <p:nvPr/>
        </p:nvSpPr>
        <p:spPr>
          <a:xfrm>
            <a:off x="1701272" y="1883845"/>
            <a:ext cx="2150912" cy="923330"/>
          </a:xfrm>
          <a:prstGeom prst="rect">
            <a:avLst/>
          </a:prstGeom>
          <a:noFill/>
        </p:spPr>
        <p:txBody>
          <a:bodyPr wrap="none" rtlCol="0">
            <a:spAutoFit/>
          </a:bodyPr>
          <a:lstStyle/>
          <a:p>
            <a:r>
              <a:rPr lang="en-US" dirty="0"/>
              <a:t>High degree proteins</a:t>
            </a:r>
            <a:br>
              <a:rPr lang="en-US" dirty="0"/>
            </a:br>
            <a:r>
              <a:rPr lang="en-US" dirty="0"/>
              <a:t>more likely disease </a:t>
            </a:r>
            <a:br>
              <a:rPr lang="en-US" dirty="0"/>
            </a:br>
            <a:r>
              <a:rPr lang="en-US" dirty="0"/>
              <a:t>associated</a:t>
            </a:r>
          </a:p>
        </p:txBody>
      </p:sp>
      <p:sp>
        <p:nvSpPr>
          <p:cNvPr id="9" name="TextBox 8"/>
          <p:cNvSpPr txBox="1"/>
          <p:nvPr/>
        </p:nvSpPr>
        <p:spPr>
          <a:xfrm>
            <a:off x="1675052" y="4934363"/>
            <a:ext cx="2594941" cy="646331"/>
          </a:xfrm>
          <a:prstGeom prst="rect">
            <a:avLst/>
          </a:prstGeom>
          <a:noFill/>
        </p:spPr>
        <p:txBody>
          <a:bodyPr wrap="none" rtlCol="0">
            <a:spAutoFit/>
          </a:bodyPr>
          <a:lstStyle/>
          <a:p>
            <a:r>
              <a:rPr lang="en-US" dirty="0"/>
              <a:t>Essential genes are much </a:t>
            </a:r>
            <a:br>
              <a:rPr lang="en-US" dirty="0"/>
            </a:br>
            <a:r>
              <a:rPr lang="en-US" dirty="0"/>
              <a:t>more likely to be hubs</a:t>
            </a:r>
          </a:p>
        </p:txBody>
      </p:sp>
      <p:sp>
        <p:nvSpPr>
          <p:cNvPr id="13" name="Title 1"/>
          <p:cNvSpPr txBox="1">
            <a:spLocks/>
          </p:cNvSpPr>
          <p:nvPr/>
        </p:nvSpPr>
        <p:spPr>
          <a:xfrm>
            <a:off x="1981200" y="274639"/>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Degree of disease denes</a:t>
            </a:r>
          </a:p>
        </p:txBody>
      </p:sp>
    </p:spTree>
    <p:extLst>
      <p:ext uri="{BB962C8B-B14F-4D97-AF65-F5344CB8AC3E}">
        <p14:creationId xmlns:p14="http://schemas.microsoft.com/office/powerpoint/2010/main" val="223190233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lstStyle/>
          <a:p>
            <a:r>
              <a:rPr lang="en-US" dirty="0"/>
              <a:t>Edge density versus phenotype</a:t>
            </a:r>
          </a:p>
        </p:txBody>
      </p:sp>
      <p:sp>
        <p:nvSpPr>
          <p:cNvPr id="3" name="Content Placeholder 2"/>
          <p:cNvSpPr>
            <a:spLocks noGrp="1"/>
          </p:cNvSpPr>
          <p:nvPr>
            <p:ph idx="1"/>
          </p:nvPr>
        </p:nvSpPr>
        <p:spPr>
          <a:xfrm>
            <a:off x="1684865" y="1421350"/>
            <a:ext cx="4940305" cy="791633"/>
          </a:xfrm>
        </p:spPr>
        <p:txBody>
          <a:bodyPr>
            <a:normAutofit fontScale="92500" lnSpcReduction="10000"/>
          </a:bodyPr>
          <a:lstStyle/>
          <a:p>
            <a:r>
              <a:rPr lang="en-US" dirty="0"/>
              <a:t>Clustering Coefficient</a:t>
            </a:r>
          </a:p>
          <a:p>
            <a:pPr lvl="1"/>
            <a:r>
              <a:rPr lang="en-US" dirty="0"/>
              <a:t>Essential genes have higher C(v)</a:t>
            </a:r>
          </a:p>
          <a:p>
            <a:endParaRPr lang="en-US" dirty="0"/>
          </a:p>
          <a:p>
            <a:endParaRPr lang="en-US" dirty="0"/>
          </a:p>
        </p:txBody>
      </p:sp>
      <p:sp>
        <p:nvSpPr>
          <p:cNvPr id="7" name="TextBox 6"/>
          <p:cNvSpPr txBox="1"/>
          <p:nvPr/>
        </p:nvSpPr>
        <p:spPr>
          <a:xfrm>
            <a:off x="8552144" y="6488668"/>
            <a:ext cx="2121093" cy="369332"/>
          </a:xfrm>
          <a:prstGeom prst="rect">
            <a:avLst/>
          </a:prstGeom>
          <a:noFill/>
        </p:spPr>
        <p:txBody>
          <a:bodyPr wrap="none" rtlCol="0">
            <a:spAutoFit/>
          </a:bodyPr>
          <a:lstStyle/>
          <a:p>
            <a:r>
              <a:rPr lang="en-US" dirty="0"/>
              <a:t>Said </a:t>
            </a:r>
            <a:r>
              <a:rPr lang="en-US" i="1" dirty="0"/>
              <a:t>et al</a:t>
            </a:r>
            <a:r>
              <a:rPr lang="en-US" dirty="0"/>
              <a:t> PNAS 2004</a:t>
            </a:r>
          </a:p>
        </p:txBody>
      </p:sp>
      <p:pic>
        <p:nvPicPr>
          <p:cNvPr id="9" name="Picture 8"/>
          <p:cNvPicPr>
            <a:picLocks noChangeAspect="1"/>
          </p:cNvPicPr>
          <p:nvPr/>
        </p:nvPicPr>
        <p:blipFill rotWithShape="1">
          <a:blip r:embed="rId3"/>
          <a:srcRect l="9172" t="28951" r="75607" b="42987"/>
          <a:stretch/>
        </p:blipFill>
        <p:spPr>
          <a:xfrm>
            <a:off x="4422997" y="2389852"/>
            <a:ext cx="2202170" cy="2713293"/>
          </a:xfrm>
          <a:prstGeom prst="rect">
            <a:avLst/>
          </a:prstGeom>
        </p:spPr>
      </p:pic>
      <p:pic>
        <p:nvPicPr>
          <p:cNvPr id="11" name="Picture 10"/>
          <p:cNvPicPr>
            <a:picLocks noChangeAspect="1"/>
          </p:cNvPicPr>
          <p:nvPr/>
        </p:nvPicPr>
        <p:blipFill rotWithShape="1">
          <a:blip r:embed="rId3"/>
          <a:srcRect l="20122" t="28951" r="74903" b="53734"/>
          <a:stretch/>
        </p:blipFill>
        <p:spPr>
          <a:xfrm>
            <a:off x="6117169" y="2389852"/>
            <a:ext cx="719667" cy="1674151"/>
          </a:xfrm>
          <a:prstGeom prst="rect">
            <a:avLst/>
          </a:prstGeom>
        </p:spPr>
      </p:pic>
      <p:sp>
        <p:nvSpPr>
          <p:cNvPr id="12" name="TextBox 11"/>
          <p:cNvSpPr txBox="1"/>
          <p:nvPr/>
        </p:nvSpPr>
        <p:spPr>
          <a:xfrm rot="16200000">
            <a:off x="2989049" y="4204501"/>
            <a:ext cx="1210938" cy="461665"/>
          </a:xfrm>
          <a:prstGeom prst="rect">
            <a:avLst/>
          </a:prstGeom>
          <a:noFill/>
        </p:spPr>
        <p:txBody>
          <a:bodyPr wrap="none" rtlCol="0">
            <a:spAutoFit/>
          </a:bodyPr>
          <a:lstStyle/>
          <a:p>
            <a:r>
              <a:rPr lang="en-US" sz="2400" dirty="0"/>
              <a:t>C(V) </a:t>
            </a:r>
            <a:r>
              <a:rPr lang="en-US" sz="2400" dirty="0" err="1"/>
              <a:t>avg</a:t>
            </a:r>
            <a:endParaRPr lang="en-US" sz="2400" dirty="0"/>
          </a:p>
        </p:txBody>
      </p:sp>
      <p:sp>
        <p:nvSpPr>
          <p:cNvPr id="13" name="TextBox 12"/>
          <p:cNvSpPr txBox="1"/>
          <p:nvPr/>
        </p:nvSpPr>
        <p:spPr>
          <a:xfrm rot="16200000">
            <a:off x="4651189" y="4791572"/>
            <a:ext cx="1670299" cy="2296013"/>
          </a:xfrm>
          <a:prstGeom prst="rect">
            <a:avLst/>
          </a:prstGeom>
          <a:noFill/>
        </p:spPr>
        <p:txBody>
          <a:bodyPr wrap="none" rtlCol="0">
            <a:spAutoFit/>
          </a:bodyPr>
          <a:lstStyle/>
          <a:p>
            <a:pPr algn="r">
              <a:lnSpc>
                <a:spcPct val="120000"/>
              </a:lnSpc>
            </a:pPr>
            <a:r>
              <a:rPr lang="en-US" sz="2400" dirty="0"/>
              <a:t>Full</a:t>
            </a:r>
            <a:br>
              <a:rPr lang="en-US" sz="2400" dirty="0"/>
            </a:br>
            <a:r>
              <a:rPr lang="en-US" sz="2400" dirty="0"/>
              <a:t>Essential</a:t>
            </a:r>
          </a:p>
          <a:p>
            <a:pPr algn="r">
              <a:lnSpc>
                <a:spcPct val="120000"/>
              </a:lnSpc>
            </a:pPr>
            <a:r>
              <a:rPr lang="en-US" sz="2400" dirty="0"/>
              <a:t>Non </a:t>
            </a:r>
            <a:r>
              <a:rPr lang="en-US" sz="2400" dirty="0" err="1"/>
              <a:t>Essent</a:t>
            </a:r>
            <a:r>
              <a:rPr lang="en-US" sz="2400" dirty="0"/>
              <a:t>.</a:t>
            </a:r>
          </a:p>
          <a:p>
            <a:pPr algn="r">
              <a:lnSpc>
                <a:spcPct val="120000"/>
              </a:lnSpc>
            </a:pPr>
            <a:r>
              <a:rPr lang="en-US" sz="2400" dirty="0"/>
              <a:t>No </a:t>
            </a:r>
            <a:r>
              <a:rPr lang="en-US" sz="2400" dirty="0" err="1"/>
              <a:t>Pheno</a:t>
            </a:r>
            <a:r>
              <a:rPr lang="en-US" sz="2400" dirty="0"/>
              <a:t>.</a:t>
            </a:r>
          </a:p>
          <a:p>
            <a:pPr algn="r">
              <a:lnSpc>
                <a:spcPct val="120000"/>
              </a:lnSpc>
            </a:pPr>
            <a:r>
              <a:rPr lang="en-US" sz="2400" dirty="0"/>
              <a:t>Toxic. Mod.</a:t>
            </a:r>
          </a:p>
        </p:txBody>
      </p:sp>
      <p:sp>
        <p:nvSpPr>
          <p:cNvPr id="14" name="TextBox 13"/>
          <p:cNvSpPr txBox="1"/>
          <p:nvPr/>
        </p:nvSpPr>
        <p:spPr>
          <a:xfrm>
            <a:off x="6688667" y="2996881"/>
            <a:ext cx="1731051" cy="978729"/>
          </a:xfrm>
          <a:prstGeom prst="rect">
            <a:avLst/>
          </a:prstGeom>
          <a:noFill/>
        </p:spPr>
        <p:txBody>
          <a:bodyPr wrap="none" rtlCol="0">
            <a:spAutoFit/>
          </a:bodyPr>
          <a:lstStyle/>
          <a:p>
            <a:pPr>
              <a:lnSpc>
                <a:spcPct val="120000"/>
              </a:lnSpc>
            </a:pPr>
            <a:r>
              <a:rPr lang="en-US" sz="2400" dirty="0"/>
              <a:t>Actual</a:t>
            </a:r>
          </a:p>
          <a:p>
            <a:pPr>
              <a:lnSpc>
                <a:spcPct val="120000"/>
              </a:lnSpc>
            </a:pPr>
            <a:r>
              <a:rPr lang="en-US" sz="2400" dirty="0"/>
              <a:t>Randomized</a:t>
            </a:r>
          </a:p>
        </p:txBody>
      </p:sp>
      <p:sp>
        <p:nvSpPr>
          <p:cNvPr id="15" name="TextBox 14"/>
          <p:cNvSpPr txBox="1"/>
          <p:nvPr/>
        </p:nvSpPr>
        <p:spPr>
          <a:xfrm>
            <a:off x="4140599" y="4663930"/>
            <a:ext cx="340658" cy="461665"/>
          </a:xfrm>
          <a:prstGeom prst="rect">
            <a:avLst/>
          </a:prstGeom>
          <a:noFill/>
        </p:spPr>
        <p:txBody>
          <a:bodyPr wrap="none" rtlCol="0">
            <a:spAutoFit/>
          </a:bodyPr>
          <a:lstStyle/>
          <a:p>
            <a:r>
              <a:rPr lang="en-US" sz="2400" dirty="0"/>
              <a:t>0</a:t>
            </a:r>
          </a:p>
        </p:txBody>
      </p:sp>
      <p:sp>
        <p:nvSpPr>
          <p:cNvPr id="16" name="TextBox 15"/>
          <p:cNvSpPr txBox="1"/>
          <p:nvPr/>
        </p:nvSpPr>
        <p:spPr>
          <a:xfrm>
            <a:off x="3950096" y="3503765"/>
            <a:ext cx="574346" cy="461665"/>
          </a:xfrm>
          <a:prstGeom prst="rect">
            <a:avLst/>
          </a:prstGeom>
          <a:noFill/>
        </p:spPr>
        <p:txBody>
          <a:bodyPr wrap="none" rtlCol="0">
            <a:spAutoFit/>
          </a:bodyPr>
          <a:lstStyle/>
          <a:p>
            <a:r>
              <a:rPr lang="en-US" sz="2400" dirty="0"/>
              <a:t>0.2</a:t>
            </a:r>
          </a:p>
        </p:txBody>
      </p:sp>
    </p:spTree>
    <p:extLst>
      <p:ext uri="{BB962C8B-B14F-4D97-AF65-F5344CB8AC3E}">
        <p14:creationId xmlns:p14="http://schemas.microsoft.com/office/powerpoint/2010/main" val="21355325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9969"/>
            <a:ext cx="8229600" cy="1143000"/>
          </a:xfrm>
        </p:spPr>
        <p:txBody>
          <a:bodyPr/>
          <a:lstStyle/>
          <a:p>
            <a:r>
              <a:rPr lang="en-US" dirty="0"/>
              <a:t>Topology versus information flow</a:t>
            </a:r>
          </a:p>
        </p:txBody>
      </p:sp>
      <p:sp>
        <p:nvSpPr>
          <p:cNvPr id="3" name="Content Placeholder 2"/>
          <p:cNvSpPr>
            <a:spLocks noGrp="1"/>
          </p:cNvSpPr>
          <p:nvPr>
            <p:ph idx="1"/>
          </p:nvPr>
        </p:nvSpPr>
        <p:spPr>
          <a:xfrm>
            <a:off x="1981200" y="1600203"/>
            <a:ext cx="4241800" cy="4770967"/>
          </a:xfrm>
        </p:spPr>
        <p:txBody>
          <a:bodyPr>
            <a:normAutofit/>
          </a:bodyPr>
          <a:lstStyle/>
          <a:p>
            <a:r>
              <a:rPr lang="en-US" dirty="0"/>
              <a:t>Bottlenecks: nodes with high centrality</a:t>
            </a:r>
          </a:p>
          <a:p>
            <a:pPr lvl="1"/>
            <a:r>
              <a:rPr lang="en-US" dirty="0"/>
              <a:t>Can have low or high degree</a:t>
            </a:r>
          </a:p>
          <a:p>
            <a:pPr lvl="1"/>
            <a:endParaRPr lang="en-US" dirty="0"/>
          </a:p>
          <a:p>
            <a:r>
              <a:rPr lang="en-US" dirty="0"/>
              <a:t>Centrality-Lethality Hypothesis</a:t>
            </a:r>
          </a:p>
          <a:p>
            <a:pPr lvl="1"/>
            <a:r>
              <a:rPr lang="en-US" dirty="0"/>
              <a:t>The more central a gene/protein is, the more likely it is essential</a:t>
            </a:r>
          </a:p>
          <a:p>
            <a:pPr lvl="1"/>
            <a:endParaRPr lang="en-US" dirty="0"/>
          </a:p>
        </p:txBody>
      </p:sp>
      <p:pic>
        <p:nvPicPr>
          <p:cNvPr id="4" name="Picture 3"/>
          <p:cNvPicPr>
            <a:picLocks noChangeAspect="1"/>
          </p:cNvPicPr>
          <p:nvPr/>
        </p:nvPicPr>
        <p:blipFill rotWithShape="1">
          <a:blip r:embed="rId2"/>
          <a:srcRect b="37536"/>
          <a:stretch/>
        </p:blipFill>
        <p:spPr>
          <a:xfrm>
            <a:off x="6350003" y="1464953"/>
            <a:ext cx="4279602" cy="3346865"/>
          </a:xfrm>
          <a:prstGeom prst="rect">
            <a:avLst/>
          </a:prstGeom>
        </p:spPr>
      </p:pic>
      <p:sp>
        <p:nvSpPr>
          <p:cNvPr id="5" name="TextBox 4"/>
          <p:cNvSpPr txBox="1"/>
          <p:nvPr/>
        </p:nvSpPr>
        <p:spPr>
          <a:xfrm>
            <a:off x="7877794" y="6543388"/>
            <a:ext cx="2790209" cy="369332"/>
          </a:xfrm>
          <a:prstGeom prst="rect">
            <a:avLst/>
          </a:prstGeom>
          <a:noFill/>
        </p:spPr>
        <p:txBody>
          <a:bodyPr wrap="none" rtlCol="0">
            <a:spAutoFit/>
          </a:bodyPr>
          <a:lstStyle/>
          <a:p>
            <a:r>
              <a:rPr lang="en-US" dirty="0"/>
              <a:t>Yu et al </a:t>
            </a:r>
            <a:r>
              <a:rPr lang="en-US" dirty="0" err="1"/>
              <a:t>Plos</a:t>
            </a:r>
            <a:r>
              <a:rPr lang="en-US" dirty="0"/>
              <a:t> Comp Bio 2007</a:t>
            </a:r>
          </a:p>
        </p:txBody>
      </p:sp>
      <p:pic>
        <p:nvPicPr>
          <p:cNvPr id="6" name="Picture 5"/>
          <p:cNvPicPr>
            <a:picLocks noChangeAspect="1"/>
          </p:cNvPicPr>
          <p:nvPr/>
        </p:nvPicPr>
        <p:blipFill rotWithShape="1">
          <a:blip r:embed="rId2"/>
          <a:srcRect t="72232"/>
          <a:stretch/>
        </p:blipFill>
        <p:spPr>
          <a:xfrm>
            <a:off x="6339275" y="5056482"/>
            <a:ext cx="4279602" cy="1487844"/>
          </a:xfrm>
          <a:prstGeom prst="rect">
            <a:avLst/>
          </a:prstGeom>
        </p:spPr>
      </p:pic>
    </p:spTree>
    <p:extLst>
      <p:ext uri="{BB962C8B-B14F-4D97-AF65-F5344CB8AC3E}">
        <p14:creationId xmlns:p14="http://schemas.microsoft.com/office/powerpoint/2010/main" val="24335033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2832" y="235930"/>
            <a:ext cx="7877968" cy="719348"/>
          </a:xfrm>
        </p:spPr>
        <p:txBody>
          <a:bodyPr>
            <a:normAutofit/>
          </a:bodyPr>
          <a:lstStyle/>
          <a:p>
            <a:r>
              <a:rPr lang="en-US" sz="4000" dirty="0"/>
              <a:t>Network centrality features</a:t>
            </a:r>
          </a:p>
        </p:txBody>
      </p:sp>
      <p:sp>
        <p:nvSpPr>
          <p:cNvPr id="4" name="Slide Number Placeholder 3"/>
          <p:cNvSpPr>
            <a:spLocks noGrp="1"/>
          </p:cNvSpPr>
          <p:nvPr>
            <p:ph type="sldNum" sz="quarter" idx="12"/>
          </p:nvPr>
        </p:nvSpPr>
        <p:spPr/>
        <p:txBody>
          <a:bodyPr/>
          <a:lstStyle/>
          <a:p>
            <a:fld id="{C0FFD1B0-E72D-7848-8930-BD6F4031CAFD}" type="slidenum">
              <a:rPr lang="en-US" smtClean="0"/>
              <a:t>28</a:t>
            </a:fld>
            <a:endParaRPr lang="en-US"/>
          </a:p>
        </p:txBody>
      </p:sp>
      <p:grpSp>
        <p:nvGrpSpPr>
          <p:cNvPr id="3" name="Group 2"/>
          <p:cNvGrpSpPr/>
          <p:nvPr/>
        </p:nvGrpSpPr>
        <p:grpSpPr>
          <a:xfrm>
            <a:off x="5392509" y="2361406"/>
            <a:ext cx="5345410" cy="3494512"/>
            <a:chOff x="4702332" y="1789977"/>
            <a:chExt cx="4487873" cy="2620884"/>
          </a:xfrm>
        </p:grpSpPr>
        <p:grpSp>
          <p:nvGrpSpPr>
            <p:cNvPr id="6" name="Group 5"/>
            <p:cNvGrpSpPr/>
            <p:nvPr/>
          </p:nvGrpSpPr>
          <p:grpSpPr>
            <a:xfrm>
              <a:off x="4787213" y="1916935"/>
              <a:ext cx="4402992" cy="2274635"/>
              <a:chOff x="4602575" y="1257512"/>
              <a:chExt cx="4402992" cy="2274635"/>
            </a:xfrm>
          </p:grpSpPr>
          <p:pic>
            <p:nvPicPr>
              <p:cNvPr id="5" name="Picture 4"/>
              <p:cNvPicPr>
                <a:picLocks noChangeAspect="1"/>
              </p:cNvPicPr>
              <p:nvPr/>
            </p:nvPicPr>
            <p:blipFill>
              <a:blip r:embed="rId3"/>
              <a:stretch>
                <a:fillRect/>
              </a:stretch>
            </p:blipFill>
            <p:spPr>
              <a:xfrm>
                <a:off x="4602575" y="1257512"/>
                <a:ext cx="4402992" cy="2274635"/>
              </a:xfrm>
              <a:prstGeom prst="rect">
                <a:avLst/>
              </a:prstGeom>
            </p:spPr>
          </p:pic>
          <p:sp>
            <p:nvSpPr>
              <p:cNvPr id="15" name="Oval 14"/>
              <p:cNvSpPr>
                <a:spLocks noChangeAspect="1"/>
              </p:cNvSpPr>
              <p:nvPr/>
            </p:nvSpPr>
            <p:spPr>
              <a:xfrm>
                <a:off x="7495820" y="2631700"/>
                <a:ext cx="137160" cy="137160"/>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6" name="Oval 15"/>
              <p:cNvSpPr>
                <a:spLocks noChangeAspect="1"/>
              </p:cNvSpPr>
              <p:nvPr/>
            </p:nvSpPr>
            <p:spPr>
              <a:xfrm>
                <a:off x="6432909" y="2631700"/>
                <a:ext cx="137160" cy="137160"/>
              </a:xfrm>
              <a:prstGeom prst="ellipse">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0"/>
                  <a:solidFill>
                    <a:srgbClr val="00B050"/>
                  </a:solidFill>
                  <a:effectLst>
                    <a:outerShdw blurRad="38100" dist="19050" dir="2700000" algn="tl" rotWithShape="0">
                      <a:schemeClr val="dk1">
                        <a:alpha val="40000"/>
                      </a:schemeClr>
                    </a:outerShdw>
                  </a:effectLst>
                </a:endParaRPr>
              </a:p>
            </p:txBody>
          </p:sp>
          <p:sp>
            <p:nvSpPr>
              <p:cNvPr id="17" name="Oval 16"/>
              <p:cNvSpPr>
                <a:spLocks noChangeAspect="1"/>
              </p:cNvSpPr>
              <p:nvPr/>
            </p:nvSpPr>
            <p:spPr>
              <a:xfrm>
                <a:off x="7158291" y="2299389"/>
                <a:ext cx="137160" cy="137160"/>
              </a:xfrm>
              <a:prstGeom prst="ellipse">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0"/>
                  <a:solidFill>
                    <a:srgbClr val="00B050"/>
                  </a:solidFill>
                  <a:effectLst>
                    <a:outerShdw blurRad="38100" dist="19050" dir="2700000" algn="tl" rotWithShape="0">
                      <a:schemeClr val="dk1">
                        <a:alpha val="40000"/>
                      </a:schemeClr>
                    </a:outerShdw>
                  </a:effectLst>
                </a:endParaRPr>
              </a:p>
            </p:txBody>
          </p:sp>
          <p:sp>
            <p:nvSpPr>
              <p:cNvPr id="18" name="Oval 17"/>
              <p:cNvSpPr>
                <a:spLocks noChangeAspect="1"/>
              </p:cNvSpPr>
              <p:nvPr/>
            </p:nvSpPr>
            <p:spPr>
              <a:xfrm>
                <a:off x="5667285" y="2082226"/>
                <a:ext cx="137161" cy="137161"/>
              </a:xfrm>
              <a:prstGeom prst="ellipse">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0"/>
                  <a:solidFill>
                    <a:srgbClr val="00B050"/>
                  </a:solidFill>
                  <a:effectLst>
                    <a:outerShdw blurRad="38100" dist="19050" dir="2700000" algn="tl" rotWithShape="0">
                      <a:schemeClr val="dk1">
                        <a:alpha val="40000"/>
                      </a:schemeClr>
                    </a:outerShdw>
                  </a:effectLst>
                </a:endParaRPr>
              </a:p>
            </p:txBody>
          </p:sp>
        </p:grpSp>
        <p:sp>
          <p:nvSpPr>
            <p:cNvPr id="7" name="TextBox 6"/>
            <p:cNvSpPr txBox="1"/>
            <p:nvPr/>
          </p:nvSpPr>
          <p:spPr>
            <a:xfrm>
              <a:off x="8061849" y="4054238"/>
              <a:ext cx="685800" cy="253916"/>
            </a:xfrm>
            <a:prstGeom prst="rect">
              <a:avLst/>
            </a:prstGeom>
            <a:noFill/>
          </p:spPr>
          <p:txBody>
            <a:bodyPr wrap="square" rtlCol="0">
              <a:spAutoFit/>
            </a:bodyPr>
            <a:lstStyle/>
            <a:p>
              <a:r>
                <a:rPr lang="en-US" sz="1600" dirty="0"/>
                <a:t>(hub)</a:t>
              </a:r>
            </a:p>
          </p:txBody>
        </p:sp>
        <p:sp>
          <p:nvSpPr>
            <p:cNvPr id="19" name="TextBox 18"/>
            <p:cNvSpPr txBox="1"/>
            <p:nvPr/>
          </p:nvSpPr>
          <p:spPr>
            <a:xfrm>
              <a:off x="6052592" y="1789977"/>
              <a:ext cx="1260833" cy="253916"/>
            </a:xfrm>
            <a:prstGeom prst="rect">
              <a:avLst/>
            </a:prstGeom>
            <a:noFill/>
          </p:spPr>
          <p:txBody>
            <a:bodyPr wrap="square" rtlCol="0">
              <a:spAutoFit/>
            </a:bodyPr>
            <a:lstStyle/>
            <a:p>
              <a:r>
                <a:rPr lang="en-US" sz="1600" dirty="0"/>
                <a:t>(bottleneck)</a:t>
              </a:r>
            </a:p>
          </p:txBody>
        </p:sp>
        <p:sp>
          <p:nvSpPr>
            <p:cNvPr id="20" name="TextBox 19"/>
            <p:cNvSpPr txBox="1"/>
            <p:nvPr/>
          </p:nvSpPr>
          <p:spPr>
            <a:xfrm>
              <a:off x="7572847" y="2043893"/>
              <a:ext cx="1260833" cy="253916"/>
            </a:xfrm>
            <a:prstGeom prst="rect">
              <a:avLst/>
            </a:prstGeom>
            <a:noFill/>
          </p:spPr>
          <p:txBody>
            <a:bodyPr wrap="square" rtlCol="0">
              <a:spAutoFit/>
            </a:bodyPr>
            <a:lstStyle/>
            <a:p>
              <a:r>
                <a:rPr lang="en-US" sz="1600" dirty="0"/>
                <a:t>(central)</a:t>
              </a:r>
            </a:p>
          </p:txBody>
        </p:sp>
        <p:sp>
          <p:nvSpPr>
            <p:cNvPr id="21" name="TextBox 20"/>
            <p:cNvSpPr txBox="1"/>
            <p:nvPr/>
          </p:nvSpPr>
          <p:spPr>
            <a:xfrm>
              <a:off x="4702332" y="3972279"/>
              <a:ext cx="1401189" cy="438582"/>
            </a:xfrm>
            <a:prstGeom prst="rect">
              <a:avLst/>
            </a:prstGeom>
            <a:noFill/>
          </p:spPr>
          <p:txBody>
            <a:bodyPr wrap="square" rtlCol="0">
              <a:spAutoFit/>
            </a:bodyPr>
            <a:lstStyle/>
            <a:p>
              <a:r>
                <a:rPr lang="en-US" sz="1600" dirty="0"/>
                <a:t>(connected to other hubs)</a:t>
              </a:r>
            </a:p>
          </p:txBody>
        </p:sp>
      </p:grpSp>
      <p:sp>
        <p:nvSpPr>
          <p:cNvPr id="9" name="TextBox 8"/>
          <p:cNvSpPr txBox="1"/>
          <p:nvPr/>
        </p:nvSpPr>
        <p:spPr>
          <a:xfrm>
            <a:off x="1673298" y="1650759"/>
            <a:ext cx="4339773" cy="3400931"/>
          </a:xfrm>
          <a:prstGeom prst="rect">
            <a:avLst/>
          </a:prstGeom>
          <a:noFill/>
        </p:spPr>
        <p:txBody>
          <a:bodyPr wrap="square" rtlCol="0">
            <a:spAutoFit/>
          </a:bodyPr>
          <a:lstStyle/>
          <a:p>
            <a:pPr marL="342900" indent="-342900">
              <a:spcBef>
                <a:spcPts val="600"/>
              </a:spcBef>
              <a:buFont typeface="Arial" charset="0"/>
              <a:buChar char="•"/>
            </a:pPr>
            <a:r>
              <a:rPr lang="en-US" sz="2000" b="1" u="sng" dirty="0">
                <a:solidFill>
                  <a:srgbClr val="FF0000"/>
                </a:solidFill>
              </a:rPr>
              <a:t>Degree</a:t>
            </a:r>
            <a:r>
              <a:rPr lang="en-US" sz="2000" dirty="0"/>
              <a:t>: How many nodes can this node reach directly?</a:t>
            </a:r>
          </a:p>
          <a:p>
            <a:pPr marL="342900" indent="-342900">
              <a:spcBef>
                <a:spcPts val="600"/>
              </a:spcBef>
              <a:buFont typeface="Arial" charset="0"/>
              <a:buChar char="•"/>
            </a:pPr>
            <a:r>
              <a:rPr lang="en-US" sz="2000" b="1" u="sng" dirty="0" err="1">
                <a:solidFill>
                  <a:srgbClr val="00B050"/>
                </a:solidFill>
              </a:rPr>
              <a:t>Betweenness</a:t>
            </a:r>
            <a:r>
              <a:rPr lang="en-US" sz="2000" dirty="0"/>
              <a:t>: How likely is this node to be the most direct route between two nodes in the network?</a:t>
            </a:r>
          </a:p>
          <a:p>
            <a:pPr marL="342900" indent="-342900">
              <a:spcBef>
                <a:spcPts val="600"/>
              </a:spcBef>
              <a:buFont typeface="Arial" charset="0"/>
              <a:buChar char="•"/>
            </a:pPr>
            <a:r>
              <a:rPr lang="en-US" sz="2000" b="1" u="sng" dirty="0">
                <a:solidFill>
                  <a:srgbClr val="0070C0"/>
                </a:solidFill>
              </a:rPr>
              <a:t>Closeness</a:t>
            </a:r>
            <a:r>
              <a:rPr lang="en-US" sz="2000" dirty="0"/>
              <a:t>: How fast can this node reach all nodes in the network?</a:t>
            </a:r>
          </a:p>
          <a:p>
            <a:pPr marL="342900" indent="-342900">
              <a:spcBef>
                <a:spcPts val="600"/>
              </a:spcBef>
              <a:buFont typeface="Arial" charset="0"/>
              <a:buChar char="•"/>
            </a:pPr>
            <a:r>
              <a:rPr lang="en-US" sz="2000" b="1" u="sng" dirty="0">
                <a:solidFill>
                  <a:schemeClr val="accent4"/>
                </a:solidFill>
              </a:rPr>
              <a:t>Eigenvector</a:t>
            </a:r>
            <a:r>
              <a:rPr lang="en-US" sz="2000" dirty="0"/>
              <a:t>: How well is this node connected to other well-connected nodes?</a:t>
            </a:r>
          </a:p>
        </p:txBody>
      </p:sp>
    </p:spTree>
    <p:extLst>
      <p:ext uri="{BB962C8B-B14F-4D97-AF65-F5344CB8AC3E}">
        <p14:creationId xmlns:p14="http://schemas.microsoft.com/office/powerpoint/2010/main" val="175944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11525"/>
            <a:ext cx="8229600" cy="1143000"/>
          </a:xfrm>
        </p:spPr>
        <p:txBody>
          <a:bodyPr>
            <a:normAutofit/>
          </a:bodyPr>
          <a:lstStyle/>
          <a:p>
            <a:r>
              <a:rPr lang="en-US" dirty="0"/>
              <a:t>Node centrality measures</a:t>
            </a:r>
          </a:p>
        </p:txBody>
      </p:sp>
      <p:sp>
        <p:nvSpPr>
          <p:cNvPr id="3" name="Content Placeholder 2"/>
          <p:cNvSpPr>
            <a:spLocks noGrp="1"/>
          </p:cNvSpPr>
          <p:nvPr>
            <p:ph idx="1"/>
          </p:nvPr>
        </p:nvSpPr>
        <p:spPr>
          <a:xfrm>
            <a:off x="1811864" y="1600202"/>
            <a:ext cx="6004280" cy="4982547"/>
          </a:xfrm>
        </p:spPr>
        <p:txBody>
          <a:bodyPr>
            <a:normAutofit fontScale="92500" lnSpcReduction="10000"/>
          </a:bodyPr>
          <a:lstStyle/>
          <a:p>
            <a:r>
              <a:rPr lang="en-US" dirty="0"/>
              <a:t>Degree centrality </a:t>
            </a:r>
          </a:p>
          <a:p>
            <a:pPr lvl="1"/>
            <a:r>
              <a:rPr lang="en-US" dirty="0"/>
              <a:t>normalized</a:t>
            </a:r>
          </a:p>
          <a:p>
            <a:endParaRPr lang="en-US" dirty="0"/>
          </a:p>
          <a:p>
            <a:r>
              <a:rPr lang="en-US" dirty="0"/>
              <a:t>Closeness centrality</a:t>
            </a:r>
          </a:p>
          <a:p>
            <a:endParaRPr lang="en-US" dirty="0"/>
          </a:p>
          <a:p>
            <a:r>
              <a:rPr lang="en-US" dirty="0"/>
              <a:t>Eigenvector centrality </a:t>
            </a:r>
          </a:p>
          <a:p>
            <a:pPr lvl="1"/>
            <a:r>
              <a:rPr lang="en-US" dirty="0"/>
              <a:t>normalized eigenvector of first eigenvalue of the adjacency matrix</a:t>
            </a:r>
          </a:p>
          <a:p>
            <a:pPr lvl="1"/>
            <a:r>
              <a:rPr lang="en-US" dirty="0"/>
              <a:t>Intuition: A nodes importance depends on the importance of its neighbors</a:t>
            </a:r>
          </a:p>
          <a:p>
            <a:endParaRPr lang="en-US" dirty="0"/>
          </a:p>
          <a:p>
            <a:r>
              <a:rPr lang="en-US" dirty="0" err="1"/>
              <a:t>Betweenness</a:t>
            </a:r>
            <a:r>
              <a:rPr lang="en-US" dirty="0"/>
              <a:t> centrality</a:t>
            </a:r>
          </a:p>
        </p:txBody>
      </p:sp>
      <p:graphicFrame>
        <p:nvGraphicFramePr>
          <p:cNvPr id="4" name="Object 3"/>
          <p:cNvGraphicFramePr>
            <a:graphicFrameLocks noChangeAspect="1"/>
          </p:cNvGraphicFramePr>
          <p:nvPr>
            <p:extLst/>
          </p:nvPr>
        </p:nvGraphicFramePr>
        <p:xfrm>
          <a:off x="6145214" y="2662227"/>
          <a:ext cx="3866620" cy="1029221"/>
        </p:xfrm>
        <a:graphic>
          <a:graphicData uri="http://schemas.openxmlformats.org/presentationml/2006/ole">
            <mc:AlternateContent xmlns:mc="http://schemas.openxmlformats.org/markup-compatibility/2006">
              <mc:Choice xmlns:v="urn:schemas-microsoft-com:vml" Requires="v">
                <p:oleObj spid="_x0000_s2050" name="Equation" r:id="rId3" imgW="1917700" imgH="584200" progId="Equation.3">
                  <p:embed/>
                </p:oleObj>
              </mc:Choice>
              <mc:Fallback>
                <p:oleObj name="Equation" r:id="rId3" imgW="1917700" imgH="584200" progId="Equation.3">
                  <p:embed/>
                  <p:pic>
                    <p:nvPicPr>
                      <p:cNvPr id="4" name="Object 3"/>
                      <p:cNvPicPr/>
                      <p:nvPr/>
                    </p:nvPicPr>
                    <p:blipFill>
                      <a:blip r:embed="rId4"/>
                      <a:stretch>
                        <a:fillRect/>
                      </a:stretch>
                    </p:blipFill>
                    <p:spPr>
                      <a:xfrm>
                        <a:off x="6145214" y="2662227"/>
                        <a:ext cx="3866620" cy="1029221"/>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7525590" y="1645452"/>
          <a:ext cx="823575" cy="787495"/>
        </p:xfrm>
        <a:graphic>
          <a:graphicData uri="http://schemas.openxmlformats.org/presentationml/2006/ole">
            <mc:AlternateContent xmlns:mc="http://schemas.openxmlformats.org/markup-compatibility/2006">
              <mc:Choice xmlns:v="urn:schemas-microsoft-com:vml" Requires="v">
                <p:oleObj spid="_x0000_s2051" name="Equation" r:id="rId5" imgW="469900" imgH="444500" progId="Equation.3">
                  <p:embed/>
                </p:oleObj>
              </mc:Choice>
              <mc:Fallback>
                <p:oleObj name="Equation" r:id="rId5" imgW="469900" imgH="444500" progId="Equation.3">
                  <p:embed/>
                  <p:pic>
                    <p:nvPicPr>
                      <p:cNvPr id="5" name="Object 4"/>
                      <p:cNvPicPr/>
                      <p:nvPr/>
                    </p:nvPicPr>
                    <p:blipFill>
                      <a:blip r:embed="rId6"/>
                      <a:stretch>
                        <a:fillRect/>
                      </a:stretch>
                    </p:blipFill>
                    <p:spPr>
                      <a:xfrm>
                        <a:off x="7525590" y="1645452"/>
                        <a:ext cx="823575" cy="787495"/>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6038850" y="3346451"/>
          <a:ext cx="114300" cy="165100"/>
        </p:xfrm>
        <a:graphic>
          <a:graphicData uri="http://schemas.openxmlformats.org/presentationml/2006/ole">
            <mc:AlternateContent xmlns:mc="http://schemas.openxmlformats.org/markup-compatibility/2006">
              <mc:Choice xmlns:v="urn:schemas-microsoft-com:vml" Requires="v">
                <p:oleObj spid="_x0000_s2052" name="Equation" r:id="rId7" imgW="114300" imgH="165100" progId="Equation.3">
                  <p:embed/>
                </p:oleObj>
              </mc:Choice>
              <mc:Fallback>
                <p:oleObj name="Equation" r:id="rId7" imgW="114300" imgH="165100" progId="Equation.3">
                  <p:embed/>
                  <p:pic>
                    <p:nvPicPr>
                      <p:cNvPr id="6" name="Object 5"/>
                      <p:cNvPicPr/>
                      <p:nvPr/>
                    </p:nvPicPr>
                    <p:blipFill>
                      <a:blip r:embed="rId8"/>
                      <a:stretch>
                        <a:fillRect/>
                      </a:stretch>
                    </p:blipFill>
                    <p:spPr>
                      <a:xfrm>
                        <a:off x="6038850" y="3346451"/>
                        <a:ext cx="114300" cy="165100"/>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5432080" y="5742050"/>
          <a:ext cx="5164514" cy="1249363"/>
        </p:xfrm>
        <a:graphic>
          <a:graphicData uri="http://schemas.openxmlformats.org/presentationml/2006/ole">
            <mc:AlternateContent xmlns:mc="http://schemas.openxmlformats.org/markup-compatibility/2006">
              <mc:Choice xmlns:v="urn:schemas-microsoft-com:vml" Requires="v">
                <p:oleObj spid="_x0000_s2053" name="Equation" r:id="rId9" imgW="2362200" imgH="571500" progId="Equation.3">
                  <p:embed/>
                </p:oleObj>
              </mc:Choice>
              <mc:Fallback>
                <p:oleObj name="Equation" r:id="rId9" imgW="2362200" imgH="571500" progId="Equation.3">
                  <p:embed/>
                  <p:pic>
                    <p:nvPicPr>
                      <p:cNvPr id="7" name="Object 6"/>
                      <p:cNvPicPr/>
                      <p:nvPr/>
                    </p:nvPicPr>
                    <p:blipFill>
                      <a:blip r:embed="rId10"/>
                      <a:stretch>
                        <a:fillRect/>
                      </a:stretch>
                    </p:blipFill>
                    <p:spPr>
                      <a:xfrm>
                        <a:off x="5432080" y="5742050"/>
                        <a:ext cx="5164514" cy="1249363"/>
                      </a:xfrm>
                      <a:prstGeom prst="rect">
                        <a:avLst/>
                      </a:prstGeom>
                    </p:spPr>
                  </p:pic>
                </p:oleObj>
              </mc:Fallback>
            </mc:AlternateContent>
          </a:graphicData>
        </a:graphic>
      </p:graphicFrame>
    </p:spTree>
    <p:extLst>
      <p:ext uri="{BB962C8B-B14F-4D97-AF65-F5344CB8AC3E}">
        <p14:creationId xmlns:p14="http://schemas.microsoft.com/office/powerpoint/2010/main" val="2810365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Protein Protein Interaction Network</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0" y="1367207"/>
            <a:ext cx="9144000" cy="5176563"/>
          </a:xfrm>
          <a:prstGeom prst="rect">
            <a:avLst/>
          </a:prstGeom>
        </p:spPr>
      </p:pic>
      <p:sp>
        <p:nvSpPr>
          <p:cNvPr id="5" name="TextBox 6"/>
          <p:cNvSpPr txBox="1">
            <a:spLocks noChangeArrowheads="1"/>
          </p:cNvSpPr>
          <p:nvPr/>
        </p:nvSpPr>
        <p:spPr bwMode="auto">
          <a:xfrm>
            <a:off x="5943600" y="6486281"/>
            <a:ext cx="4724400" cy="369332"/>
          </a:xfrm>
          <a:prstGeom prst="rect">
            <a:avLst/>
          </a:prstGeom>
          <a:noFill/>
          <a:ln w="9525">
            <a:noFill/>
            <a:miter lim="800000"/>
            <a:headEnd/>
            <a:tailEnd/>
          </a:ln>
        </p:spPr>
        <p:txBody>
          <a:bodyPr>
            <a:spAutoFit/>
          </a:bodyPr>
          <a:lstStyle/>
          <a:p>
            <a:pPr>
              <a:defRPr/>
            </a:pPr>
            <a:r>
              <a:rPr lang="en-US" dirty="0">
                <a:solidFill>
                  <a:srgbClr val="000000"/>
                </a:solidFill>
              </a:rPr>
              <a:t>MacArthur et al., </a:t>
            </a:r>
            <a:r>
              <a:rPr lang="en-US" i="1" dirty="0" err="1">
                <a:solidFill>
                  <a:srgbClr val="000000"/>
                </a:solidFill>
              </a:rPr>
              <a:t>PLoS</a:t>
            </a:r>
            <a:r>
              <a:rPr lang="en-US" i="1" dirty="0">
                <a:solidFill>
                  <a:srgbClr val="000000"/>
                </a:solidFill>
              </a:rPr>
              <a:t> ONE </a:t>
            </a:r>
            <a:r>
              <a:rPr lang="en-US" dirty="0">
                <a:solidFill>
                  <a:srgbClr val="000000"/>
                </a:solidFill>
              </a:rPr>
              <a:t>3: e3086 (2008) </a:t>
            </a:r>
          </a:p>
        </p:txBody>
      </p:sp>
      <p:sp>
        <p:nvSpPr>
          <p:cNvPr id="6" name="TextBox 5"/>
          <p:cNvSpPr txBox="1"/>
          <p:nvPr/>
        </p:nvSpPr>
        <p:spPr>
          <a:xfrm>
            <a:off x="1524000" y="6462213"/>
            <a:ext cx="3394980" cy="461665"/>
          </a:xfrm>
          <a:prstGeom prst="rect">
            <a:avLst/>
          </a:prstGeom>
          <a:noFill/>
        </p:spPr>
        <p:txBody>
          <a:bodyPr wrap="none" rtlCol="0">
            <a:spAutoFit/>
          </a:bodyPr>
          <a:lstStyle/>
          <a:p>
            <a:r>
              <a:rPr lang="en-US" sz="2400" dirty="0"/>
              <a:t>Generated from Y2H data</a:t>
            </a:r>
          </a:p>
        </p:txBody>
      </p:sp>
    </p:spTree>
    <p:extLst>
      <p:ext uri="{BB962C8B-B14F-4D97-AF65-F5344CB8AC3E}">
        <p14:creationId xmlns:p14="http://schemas.microsoft.com/office/powerpoint/2010/main" val="29538764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0824"/>
            <a:ext cx="8229600" cy="1143000"/>
          </a:xfrm>
        </p:spPr>
        <p:txBody>
          <a:bodyPr>
            <a:normAutofit/>
          </a:bodyPr>
          <a:lstStyle/>
          <a:p>
            <a:r>
              <a:rPr lang="en-US" dirty="0"/>
              <a:t>Node centrality measures</a:t>
            </a:r>
          </a:p>
        </p:txBody>
      </p:sp>
      <p:graphicFrame>
        <p:nvGraphicFramePr>
          <p:cNvPr id="6" name="Object 5"/>
          <p:cNvGraphicFramePr>
            <a:graphicFrameLocks noChangeAspect="1"/>
          </p:cNvGraphicFramePr>
          <p:nvPr>
            <p:extLst/>
          </p:nvPr>
        </p:nvGraphicFramePr>
        <p:xfrm>
          <a:off x="6038850" y="3346451"/>
          <a:ext cx="114300" cy="165100"/>
        </p:xfrm>
        <a:graphic>
          <a:graphicData uri="http://schemas.openxmlformats.org/presentationml/2006/ole">
            <mc:AlternateContent xmlns:mc="http://schemas.openxmlformats.org/markup-compatibility/2006">
              <mc:Choice xmlns:v="urn:schemas-microsoft-com:vml" Requires="v">
                <p:oleObj spid="_x0000_s3074" name="Equation" r:id="rId3" imgW="114300" imgH="165100" progId="Equation.3">
                  <p:embed/>
                </p:oleObj>
              </mc:Choice>
              <mc:Fallback>
                <p:oleObj name="Equation" r:id="rId3" imgW="114300" imgH="165100" progId="Equation.3">
                  <p:embed/>
                  <p:pic>
                    <p:nvPicPr>
                      <p:cNvPr id="6" name="Object 5"/>
                      <p:cNvPicPr/>
                      <p:nvPr/>
                    </p:nvPicPr>
                    <p:blipFill>
                      <a:blip r:embed="rId4"/>
                      <a:stretch>
                        <a:fillRect/>
                      </a:stretch>
                    </p:blipFill>
                    <p:spPr>
                      <a:xfrm>
                        <a:off x="6038850" y="3346451"/>
                        <a:ext cx="114300" cy="165100"/>
                      </a:xfrm>
                      <a:prstGeom prst="rect">
                        <a:avLst/>
                      </a:prstGeom>
                    </p:spPr>
                  </p:pic>
                </p:oleObj>
              </mc:Fallback>
            </mc:AlternateContent>
          </a:graphicData>
        </a:graphic>
      </p:graphicFrame>
      <p:sp>
        <p:nvSpPr>
          <p:cNvPr id="8" name="Content Placeholder 7"/>
          <p:cNvSpPr>
            <a:spLocks noGrp="1"/>
          </p:cNvSpPr>
          <p:nvPr>
            <p:ph idx="1"/>
          </p:nvPr>
        </p:nvSpPr>
        <p:spPr>
          <a:xfrm>
            <a:off x="1621364" y="1557868"/>
            <a:ext cx="3242739" cy="4525963"/>
          </a:xfrm>
        </p:spPr>
        <p:txBody>
          <a:bodyPr>
            <a:normAutofit/>
          </a:bodyPr>
          <a:lstStyle/>
          <a:p>
            <a:r>
              <a:rPr lang="en-US" dirty="0"/>
              <a:t>Different node weight distributions for the same graph</a:t>
            </a:r>
          </a:p>
        </p:txBody>
      </p:sp>
      <p:pic>
        <p:nvPicPr>
          <p:cNvPr id="9" name="Picture 8"/>
          <p:cNvPicPr>
            <a:picLocks noChangeAspect="1"/>
          </p:cNvPicPr>
          <p:nvPr/>
        </p:nvPicPr>
        <p:blipFill>
          <a:blip r:embed="rId5"/>
          <a:stretch>
            <a:fillRect/>
          </a:stretch>
        </p:blipFill>
        <p:spPr>
          <a:xfrm>
            <a:off x="5207809" y="1409757"/>
            <a:ext cx="5460191" cy="5448243"/>
          </a:xfrm>
          <a:prstGeom prst="rect">
            <a:avLst/>
          </a:prstGeom>
        </p:spPr>
      </p:pic>
      <p:sp>
        <p:nvSpPr>
          <p:cNvPr id="10" name="TextBox 9"/>
          <p:cNvSpPr txBox="1"/>
          <p:nvPr/>
        </p:nvSpPr>
        <p:spPr>
          <a:xfrm>
            <a:off x="5339678" y="1434255"/>
            <a:ext cx="860369" cy="369332"/>
          </a:xfrm>
          <a:prstGeom prst="rect">
            <a:avLst/>
          </a:prstGeom>
          <a:noFill/>
        </p:spPr>
        <p:txBody>
          <a:bodyPr wrap="none" rtlCol="0">
            <a:spAutoFit/>
          </a:bodyPr>
          <a:lstStyle/>
          <a:p>
            <a:r>
              <a:rPr lang="en-US" dirty="0"/>
              <a:t>Degree</a:t>
            </a:r>
          </a:p>
        </p:txBody>
      </p:sp>
      <p:sp>
        <p:nvSpPr>
          <p:cNvPr id="11" name="TextBox 10"/>
          <p:cNvSpPr txBox="1"/>
          <p:nvPr/>
        </p:nvSpPr>
        <p:spPr>
          <a:xfrm>
            <a:off x="9452045" y="1426872"/>
            <a:ext cx="1107996" cy="369332"/>
          </a:xfrm>
          <a:prstGeom prst="rect">
            <a:avLst/>
          </a:prstGeom>
          <a:noFill/>
        </p:spPr>
        <p:txBody>
          <a:bodyPr wrap="none" rtlCol="0">
            <a:spAutoFit/>
          </a:bodyPr>
          <a:lstStyle/>
          <a:p>
            <a:r>
              <a:rPr lang="en-US" dirty="0"/>
              <a:t>Closeness</a:t>
            </a:r>
          </a:p>
        </p:txBody>
      </p:sp>
      <p:sp>
        <p:nvSpPr>
          <p:cNvPr id="12" name="TextBox 11"/>
          <p:cNvSpPr txBox="1"/>
          <p:nvPr/>
        </p:nvSpPr>
        <p:spPr>
          <a:xfrm>
            <a:off x="5304720" y="4089432"/>
            <a:ext cx="1435083" cy="369332"/>
          </a:xfrm>
          <a:prstGeom prst="rect">
            <a:avLst/>
          </a:prstGeom>
          <a:noFill/>
        </p:spPr>
        <p:txBody>
          <a:bodyPr wrap="none" rtlCol="0">
            <a:spAutoFit/>
          </a:bodyPr>
          <a:lstStyle/>
          <a:p>
            <a:r>
              <a:rPr lang="en-US" dirty="0" err="1"/>
              <a:t>Betweenness</a:t>
            </a:r>
            <a:endParaRPr lang="en-US" dirty="0"/>
          </a:p>
        </p:txBody>
      </p:sp>
      <p:sp>
        <p:nvSpPr>
          <p:cNvPr id="13" name="TextBox 12"/>
          <p:cNvSpPr txBox="1"/>
          <p:nvPr/>
        </p:nvSpPr>
        <p:spPr>
          <a:xfrm>
            <a:off x="8018102" y="4098925"/>
            <a:ext cx="1291377" cy="369332"/>
          </a:xfrm>
          <a:prstGeom prst="rect">
            <a:avLst/>
          </a:prstGeom>
          <a:noFill/>
        </p:spPr>
        <p:txBody>
          <a:bodyPr wrap="none" rtlCol="0">
            <a:spAutoFit/>
          </a:bodyPr>
          <a:lstStyle/>
          <a:p>
            <a:r>
              <a:rPr lang="en-US" dirty="0"/>
              <a:t>Eigenvector</a:t>
            </a:r>
          </a:p>
        </p:txBody>
      </p:sp>
    </p:spTree>
    <p:extLst>
      <p:ext uri="{BB962C8B-B14F-4D97-AF65-F5344CB8AC3E}">
        <p14:creationId xmlns:p14="http://schemas.microsoft.com/office/powerpoint/2010/main" val="8006697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lstStyle/>
          <a:p>
            <a:r>
              <a:rPr lang="en-US" dirty="0"/>
              <a:t>Node centrality in biology</a:t>
            </a:r>
          </a:p>
        </p:txBody>
      </p:sp>
      <p:sp>
        <p:nvSpPr>
          <p:cNvPr id="3" name="Content Placeholder 2"/>
          <p:cNvSpPr>
            <a:spLocks noGrp="1"/>
          </p:cNvSpPr>
          <p:nvPr>
            <p:ph idx="1"/>
          </p:nvPr>
        </p:nvSpPr>
        <p:spPr>
          <a:xfrm>
            <a:off x="1722088" y="1600203"/>
            <a:ext cx="4396045" cy="4770967"/>
          </a:xfrm>
        </p:spPr>
        <p:txBody>
          <a:bodyPr>
            <a:normAutofit/>
          </a:bodyPr>
          <a:lstStyle/>
          <a:p>
            <a:pPr marL="0" indent="0">
              <a:buNone/>
            </a:pPr>
            <a:r>
              <a:rPr lang="en-US" dirty="0"/>
              <a:t>Bottlenecks: nodes with high centrality</a:t>
            </a:r>
          </a:p>
          <a:p>
            <a:pPr lvl="1"/>
            <a:r>
              <a:rPr lang="en-US" dirty="0"/>
              <a:t>Can have low or high degree</a:t>
            </a:r>
          </a:p>
          <a:p>
            <a:pPr lvl="1"/>
            <a:endParaRPr lang="en-US" dirty="0"/>
          </a:p>
          <a:p>
            <a:pPr marL="0" indent="0">
              <a:buNone/>
            </a:pPr>
            <a:r>
              <a:rPr lang="en-US" dirty="0"/>
              <a:t>Centrality-Lethality Hypothesis</a:t>
            </a:r>
          </a:p>
          <a:p>
            <a:pPr lvl="1"/>
            <a:r>
              <a:rPr lang="en-US" dirty="0"/>
              <a:t>The more central a gene/protein is, the more likely it is essential</a:t>
            </a:r>
          </a:p>
          <a:p>
            <a:pPr lvl="1"/>
            <a:endParaRPr lang="en-US" dirty="0"/>
          </a:p>
        </p:txBody>
      </p:sp>
      <p:sp>
        <p:nvSpPr>
          <p:cNvPr id="5" name="TextBox 4"/>
          <p:cNvSpPr txBox="1"/>
          <p:nvPr/>
        </p:nvSpPr>
        <p:spPr>
          <a:xfrm>
            <a:off x="8437089" y="6624946"/>
            <a:ext cx="2211200" cy="307777"/>
          </a:xfrm>
          <a:prstGeom prst="rect">
            <a:avLst/>
          </a:prstGeom>
          <a:noFill/>
        </p:spPr>
        <p:txBody>
          <a:bodyPr wrap="none" rtlCol="0">
            <a:spAutoFit/>
          </a:bodyPr>
          <a:lstStyle/>
          <a:p>
            <a:r>
              <a:rPr lang="en-US" sz="1400" dirty="0"/>
              <a:t>Yu et al </a:t>
            </a:r>
            <a:r>
              <a:rPr lang="en-US" sz="1400" dirty="0" err="1"/>
              <a:t>Plos</a:t>
            </a:r>
            <a:r>
              <a:rPr lang="en-US" sz="1400" dirty="0"/>
              <a:t> Comp Bio 2007</a:t>
            </a:r>
          </a:p>
        </p:txBody>
      </p:sp>
      <p:pic>
        <p:nvPicPr>
          <p:cNvPr id="7" name="Picture 6"/>
          <p:cNvPicPr>
            <a:picLocks noChangeAspect="1"/>
          </p:cNvPicPr>
          <p:nvPr/>
        </p:nvPicPr>
        <p:blipFill>
          <a:blip r:embed="rId3"/>
          <a:stretch>
            <a:fillRect/>
          </a:stretch>
        </p:blipFill>
        <p:spPr>
          <a:xfrm>
            <a:off x="6328838" y="1376463"/>
            <a:ext cx="4347639" cy="5343251"/>
          </a:xfrm>
          <a:prstGeom prst="rect">
            <a:avLst/>
          </a:prstGeom>
        </p:spPr>
      </p:pic>
    </p:spTree>
    <p:extLst>
      <p:ext uri="{BB962C8B-B14F-4D97-AF65-F5344CB8AC3E}">
        <p14:creationId xmlns:p14="http://schemas.microsoft.com/office/powerpoint/2010/main" val="19060436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34827"/>
            <a:ext cx="8229600" cy="1143000"/>
          </a:xfrm>
        </p:spPr>
        <p:txBody>
          <a:bodyPr/>
          <a:lstStyle/>
          <a:p>
            <a:r>
              <a:rPr lang="en-US" dirty="0"/>
              <a:t>Modularity in Biological Networks</a:t>
            </a:r>
          </a:p>
        </p:txBody>
      </p:sp>
      <p:sp>
        <p:nvSpPr>
          <p:cNvPr id="3" name="Content Placeholder 2"/>
          <p:cNvSpPr>
            <a:spLocks noGrp="1"/>
          </p:cNvSpPr>
          <p:nvPr>
            <p:ph idx="1"/>
          </p:nvPr>
        </p:nvSpPr>
        <p:spPr>
          <a:xfrm>
            <a:off x="1531788" y="1615884"/>
            <a:ext cx="3655998" cy="3452249"/>
          </a:xfrm>
        </p:spPr>
        <p:txBody>
          <a:bodyPr>
            <a:normAutofit/>
          </a:bodyPr>
          <a:lstStyle/>
          <a:p>
            <a:pPr marL="0" indent="0">
              <a:buNone/>
            </a:pPr>
            <a:r>
              <a:rPr lang="en-US" dirty="0"/>
              <a:t>Groups of more highly connected nodes</a:t>
            </a:r>
          </a:p>
          <a:p>
            <a:endParaRPr lang="en-US" dirty="0"/>
          </a:p>
          <a:p>
            <a:pPr marL="0" indent="0">
              <a:buNone/>
            </a:pPr>
            <a:r>
              <a:rPr lang="en-US" dirty="0"/>
              <a:t>Tend to be more functionally related</a:t>
            </a:r>
          </a:p>
          <a:p>
            <a:pPr marL="0" indent="0">
              <a:buNone/>
            </a:pPr>
            <a:endParaRPr lang="en-US" dirty="0"/>
          </a:p>
          <a:p>
            <a:pPr marL="0" indent="0">
              <a:buNone/>
            </a:pPr>
            <a:r>
              <a:rPr lang="en-US" dirty="0"/>
              <a:t>Guilt-by-association</a:t>
            </a:r>
          </a:p>
        </p:txBody>
      </p:sp>
      <p:pic>
        <p:nvPicPr>
          <p:cNvPr id="5" name="Picture 4"/>
          <p:cNvPicPr>
            <a:picLocks noChangeAspect="1"/>
          </p:cNvPicPr>
          <p:nvPr/>
        </p:nvPicPr>
        <p:blipFill>
          <a:blip r:embed="rId2"/>
          <a:stretch>
            <a:fillRect/>
          </a:stretch>
        </p:blipFill>
        <p:spPr>
          <a:xfrm>
            <a:off x="4833510" y="3681679"/>
            <a:ext cx="5834491" cy="3152191"/>
          </a:xfrm>
          <a:prstGeom prst="rect">
            <a:avLst/>
          </a:prstGeom>
        </p:spPr>
      </p:pic>
      <p:pic>
        <p:nvPicPr>
          <p:cNvPr id="6" name="Picture 5"/>
          <p:cNvPicPr>
            <a:picLocks noChangeAspect="1"/>
          </p:cNvPicPr>
          <p:nvPr/>
        </p:nvPicPr>
        <p:blipFill>
          <a:blip r:embed="rId3"/>
          <a:stretch>
            <a:fillRect/>
          </a:stretch>
        </p:blipFill>
        <p:spPr>
          <a:xfrm>
            <a:off x="7267374" y="1390002"/>
            <a:ext cx="2371222" cy="2484395"/>
          </a:xfrm>
          <a:prstGeom prst="rect">
            <a:avLst/>
          </a:prstGeom>
        </p:spPr>
      </p:pic>
    </p:spTree>
    <p:extLst>
      <p:ext uri="{BB962C8B-B14F-4D97-AF65-F5344CB8AC3E}">
        <p14:creationId xmlns:p14="http://schemas.microsoft.com/office/powerpoint/2010/main" val="34212904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94E7AB29-E49F-3040-B9E3-0707F1166A50}" type="slidenum">
              <a:rPr lang="en-US" smtClean="0"/>
              <a:t>33</a:t>
            </a:fld>
            <a:endParaRPr lang="en-US"/>
          </a:p>
        </p:txBody>
      </p:sp>
      <p:sp>
        <p:nvSpPr>
          <p:cNvPr id="2" name="Title 1"/>
          <p:cNvSpPr>
            <a:spLocks noGrp="1"/>
          </p:cNvSpPr>
          <p:nvPr>
            <p:ph type="title" idx="4294967295"/>
          </p:nvPr>
        </p:nvSpPr>
        <p:spPr>
          <a:xfrm>
            <a:off x="1524001" y="-323850"/>
            <a:ext cx="8526463" cy="1143000"/>
          </a:xfrm>
        </p:spPr>
        <p:txBody>
          <a:bodyPr>
            <a:noAutofit/>
          </a:bodyPr>
          <a:lstStyle/>
          <a:p>
            <a:r>
              <a:rPr lang="en-US" sz="3600" dirty="0"/>
              <a:t>Network properties of human disease genes</a:t>
            </a:r>
          </a:p>
        </p:txBody>
      </p:sp>
      <p:pic>
        <p:nvPicPr>
          <p:cNvPr id="4" name="Picture 3"/>
          <p:cNvPicPr>
            <a:picLocks noChangeAspect="1"/>
          </p:cNvPicPr>
          <p:nvPr/>
        </p:nvPicPr>
        <p:blipFill>
          <a:blip r:embed="rId3"/>
          <a:stretch>
            <a:fillRect/>
          </a:stretch>
        </p:blipFill>
        <p:spPr>
          <a:xfrm>
            <a:off x="1806310" y="559242"/>
            <a:ext cx="8653240" cy="6120067"/>
          </a:xfrm>
          <a:prstGeom prst="rect">
            <a:avLst/>
          </a:prstGeom>
        </p:spPr>
      </p:pic>
      <p:sp>
        <p:nvSpPr>
          <p:cNvPr id="5" name="TextBox 4"/>
          <p:cNvSpPr txBox="1"/>
          <p:nvPr/>
        </p:nvSpPr>
        <p:spPr>
          <a:xfrm>
            <a:off x="1561619" y="6601878"/>
            <a:ext cx="5737468" cy="276999"/>
          </a:xfrm>
          <a:prstGeom prst="rect">
            <a:avLst/>
          </a:prstGeom>
          <a:noFill/>
        </p:spPr>
        <p:txBody>
          <a:bodyPr wrap="none" rtlCol="0">
            <a:spAutoFit/>
          </a:bodyPr>
          <a:lstStyle/>
          <a:p>
            <a:r>
              <a:rPr lang="en-US" sz="1200" dirty="0"/>
              <a:t>Furlong L. </a:t>
            </a:r>
            <a:r>
              <a:rPr lang="en-US" sz="1200" b="1" dirty="0"/>
              <a:t>Human diseases through the lens of network biology </a:t>
            </a:r>
            <a:r>
              <a:rPr lang="en-US" sz="1200" dirty="0"/>
              <a:t>Trends in Genetics 2013</a:t>
            </a:r>
          </a:p>
        </p:txBody>
      </p:sp>
      <p:sp>
        <p:nvSpPr>
          <p:cNvPr id="8" name="TextBox 7"/>
          <p:cNvSpPr txBox="1"/>
          <p:nvPr/>
        </p:nvSpPr>
        <p:spPr>
          <a:xfrm>
            <a:off x="2071650" y="504363"/>
            <a:ext cx="1082348" cy="369332"/>
          </a:xfrm>
          <a:prstGeom prst="rect">
            <a:avLst/>
          </a:prstGeom>
          <a:noFill/>
        </p:spPr>
        <p:txBody>
          <a:bodyPr wrap="none" rtlCol="0">
            <a:spAutoFit/>
          </a:bodyPr>
          <a:lstStyle/>
          <a:p>
            <a:r>
              <a:rPr lang="en-US" b="1" dirty="0"/>
              <a:t>Topology</a:t>
            </a:r>
          </a:p>
        </p:txBody>
      </p:sp>
      <p:sp>
        <p:nvSpPr>
          <p:cNvPr id="9" name="TextBox 8"/>
          <p:cNvSpPr txBox="1"/>
          <p:nvPr/>
        </p:nvSpPr>
        <p:spPr>
          <a:xfrm>
            <a:off x="2071651" y="3413704"/>
            <a:ext cx="1412654" cy="369332"/>
          </a:xfrm>
          <a:prstGeom prst="rect">
            <a:avLst/>
          </a:prstGeom>
          <a:noFill/>
        </p:spPr>
        <p:txBody>
          <a:bodyPr wrap="none" rtlCol="0">
            <a:spAutoFit/>
          </a:bodyPr>
          <a:lstStyle/>
          <a:p>
            <a:r>
              <a:rPr lang="en-US" b="1" dirty="0"/>
              <a:t>Perturbation</a:t>
            </a:r>
          </a:p>
        </p:txBody>
      </p:sp>
      <p:sp>
        <p:nvSpPr>
          <p:cNvPr id="10" name="TextBox 9"/>
          <p:cNvSpPr txBox="1"/>
          <p:nvPr/>
        </p:nvSpPr>
        <p:spPr>
          <a:xfrm>
            <a:off x="6114935" y="504363"/>
            <a:ext cx="1261884" cy="369332"/>
          </a:xfrm>
          <a:prstGeom prst="rect">
            <a:avLst/>
          </a:prstGeom>
          <a:noFill/>
        </p:spPr>
        <p:txBody>
          <a:bodyPr wrap="none" rtlCol="0">
            <a:spAutoFit/>
          </a:bodyPr>
          <a:lstStyle/>
          <a:p>
            <a:r>
              <a:rPr lang="en-US" b="1" dirty="0"/>
              <a:t>Modularity</a:t>
            </a:r>
          </a:p>
        </p:txBody>
      </p:sp>
      <p:sp>
        <p:nvSpPr>
          <p:cNvPr id="11" name="TextBox 10"/>
          <p:cNvSpPr txBox="1"/>
          <p:nvPr/>
        </p:nvSpPr>
        <p:spPr>
          <a:xfrm>
            <a:off x="6114938" y="3413706"/>
            <a:ext cx="2159816" cy="369332"/>
          </a:xfrm>
          <a:prstGeom prst="rect">
            <a:avLst/>
          </a:prstGeom>
          <a:noFill/>
        </p:spPr>
        <p:txBody>
          <a:bodyPr wrap="none" rtlCol="0">
            <a:spAutoFit/>
          </a:bodyPr>
          <a:lstStyle/>
          <a:p>
            <a:r>
              <a:rPr lang="en-US" b="1" dirty="0"/>
              <a:t>Gene X Environment</a:t>
            </a:r>
          </a:p>
        </p:txBody>
      </p:sp>
    </p:spTree>
    <p:extLst>
      <p:ext uri="{BB962C8B-B14F-4D97-AF65-F5344CB8AC3E}">
        <p14:creationId xmlns:p14="http://schemas.microsoft.com/office/powerpoint/2010/main" val="41744842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23176"/>
            <a:ext cx="8229600" cy="1143000"/>
          </a:xfrm>
        </p:spPr>
        <p:txBody>
          <a:bodyPr>
            <a:normAutofit fontScale="90000"/>
          </a:bodyPr>
          <a:lstStyle/>
          <a:p>
            <a:r>
              <a:rPr lang="en-US" dirty="0"/>
              <a:t>Exercise: Basic network analysis with </a:t>
            </a:r>
            <a:r>
              <a:rPr lang="en-US" dirty="0" err="1"/>
              <a:t>iGraph</a:t>
            </a:r>
            <a:endParaRPr lang="en-US" dirty="0"/>
          </a:p>
        </p:txBody>
      </p:sp>
      <p:sp>
        <p:nvSpPr>
          <p:cNvPr id="4" name="TextBox 3"/>
          <p:cNvSpPr txBox="1"/>
          <p:nvPr/>
        </p:nvSpPr>
        <p:spPr>
          <a:xfrm>
            <a:off x="3539817" y="3553519"/>
            <a:ext cx="5028941" cy="584776"/>
          </a:xfrm>
          <a:prstGeom prst="rect">
            <a:avLst/>
          </a:prstGeom>
          <a:noFill/>
        </p:spPr>
        <p:txBody>
          <a:bodyPr wrap="none" rtlCol="0">
            <a:spAutoFit/>
          </a:bodyPr>
          <a:lstStyle/>
          <a:p>
            <a:r>
              <a:rPr lang="en-US" sz="3200" dirty="0" err="1"/>
              <a:t>Jupyter</a:t>
            </a:r>
            <a:r>
              <a:rPr lang="en-US" sz="3200" dirty="0"/>
              <a:t> Notebook: Exercise 2</a:t>
            </a:r>
          </a:p>
        </p:txBody>
      </p:sp>
    </p:spTree>
    <p:extLst>
      <p:ext uri="{BB962C8B-B14F-4D97-AF65-F5344CB8AC3E}">
        <p14:creationId xmlns:p14="http://schemas.microsoft.com/office/powerpoint/2010/main" val="1263619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0"/>
            <a:ext cx="4368800" cy="1651000"/>
          </a:xfrm>
        </p:spPr>
        <p:txBody>
          <a:bodyPr>
            <a:normAutofit/>
          </a:bodyPr>
          <a:lstStyle/>
          <a:p>
            <a:r>
              <a:rPr lang="en-US" dirty="0"/>
              <a:t>Metabolic Networks</a:t>
            </a:r>
          </a:p>
        </p:txBody>
      </p:sp>
      <p:pic>
        <p:nvPicPr>
          <p:cNvPr id="4" name="Picture 3"/>
          <p:cNvPicPr>
            <a:picLocks noChangeAspect="1"/>
          </p:cNvPicPr>
          <p:nvPr/>
        </p:nvPicPr>
        <p:blipFill>
          <a:blip r:embed="rId2"/>
          <a:stretch>
            <a:fillRect/>
          </a:stretch>
        </p:blipFill>
        <p:spPr>
          <a:xfrm>
            <a:off x="6350004" y="0"/>
            <a:ext cx="4032913" cy="6858000"/>
          </a:xfrm>
          <a:prstGeom prst="rect">
            <a:avLst/>
          </a:prstGeom>
        </p:spPr>
      </p:pic>
      <p:sp>
        <p:nvSpPr>
          <p:cNvPr id="5" name="Rectangle 4"/>
          <p:cNvSpPr/>
          <p:nvPr/>
        </p:nvSpPr>
        <p:spPr>
          <a:xfrm>
            <a:off x="3105928" y="2429937"/>
            <a:ext cx="914400" cy="914400"/>
          </a:xfrm>
          <a:prstGeom prst="rect">
            <a:avLst/>
          </a:prstGeom>
          <a:solidFill>
            <a:srgbClr val="008000"/>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058026" y="2651103"/>
            <a:ext cx="1004639" cy="369332"/>
          </a:xfrm>
          <a:prstGeom prst="rect">
            <a:avLst/>
          </a:prstGeom>
          <a:noFill/>
          <a:effectLst/>
        </p:spPr>
        <p:txBody>
          <a:bodyPr wrap="none" rtlCol="0">
            <a:spAutoFit/>
          </a:bodyPr>
          <a:lstStyle/>
          <a:p>
            <a:r>
              <a:rPr lang="en-US" dirty="0"/>
              <a:t>Reaction</a:t>
            </a:r>
          </a:p>
        </p:txBody>
      </p:sp>
      <p:sp>
        <p:nvSpPr>
          <p:cNvPr id="7" name="Hexagon 6"/>
          <p:cNvSpPr/>
          <p:nvPr/>
        </p:nvSpPr>
        <p:spPr>
          <a:xfrm>
            <a:off x="4720167" y="3111500"/>
            <a:ext cx="1060704" cy="914400"/>
          </a:xfrm>
          <a:prstGeom prst="hexagon">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696773" y="3353833"/>
            <a:ext cx="1084101" cy="369332"/>
          </a:xfrm>
          <a:prstGeom prst="rect">
            <a:avLst/>
          </a:prstGeom>
          <a:noFill/>
          <a:effectLst/>
        </p:spPr>
        <p:txBody>
          <a:bodyPr wrap="none" rtlCol="0">
            <a:spAutoFit/>
          </a:bodyPr>
          <a:lstStyle/>
          <a:p>
            <a:r>
              <a:rPr lang="en-US" dirty="0"/>
              <a:t>Substrate</a:t>
            </a:r>
          </a:p>
        </p:txBody>
      </p:sp>
      <p:sp>
        <p:nvSpPr>
          <p:cNvPr id="10" name="Rectangle 9"/>
          <p:cNvSpPr/>
          <p:nvPr/>
        </p:nvSpPr>
        <p:spPr>
          <a:xfrm>
            <a:off x="3131327" y="3814231"/>
            <a:ext cx="914400" cy="914400"/>
          </a:xfrm>
          <a:prstGeom prst="rect">
            <a:avLst/>
          </a:prstGeom>
          <a:solidFill>
            <a:srgbClr val="008000"/>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3083425" y="4035396"/>
            <a:ext cx="1004639" cy="369332"/>
          </a:xfrm>
          <a:prstGeom prst="rect">
            <a:avLst/>
          </a:prstGeom>
          <a:noFill/>
          <a:effectLst/>
        </p:spPr>
        <p:txBody>
          <a:bodyPr wrap="none" rtlCol="0">
            <a:spAutoFit/>
          </a:bodyPr>
          <a:lstStyle/>
          <a:p>
            <a:r>
              <a:rPr lang="en-US" dirty="0"/>
              <a:t>Reaction</a:t>
            </a:r>
          </a:p>
        </p:txBody>
      </p:sp>
      <p:sp>
        <p:nvSpPr>
          <p:cNvPr id="12" name="Hexagon 11"/>
          <p:cNvSpPr/>
          <p:nvPr/>
        </p:nvSpPr>
        <p:spPr>
          <a:xfrm>
            <a:off x="4722537" y="4483100"/>
            <a:ext cx="1060704" cy="914400"/>
          </a:xfrm>
          <a:prstGeom prst="hexagon">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4699143" y="4725433"/>
            <a:ext cx="1084101" cy="369332"/>
          </a:xfrm>
          <a:prstGeom prst="rect">
            <a:avLst/>
          </a:prstGeom>
          <a:noFill/>
          <a:effectLst/>
        </p:spPr>
        <p:txBody>
          <a:bodyPr wrap="none" rtlCol="0">
            <a:spAutoFit/>
          </a:bodyPr>
          <a:lstStyle/>
          <a:p>
            <a:r>
              <a:rPr lang="en-US" dirty="0"/>
              <a:t>Substrate</a:t>
            </a:r>
          </a:p>
        </p:txBody>
      </p:sp>
      <p:sp>
        <p:nvSpPr>
          <p:cNvPr id="14" name="Hexagon 13"/>
          <p:cNvSpPr/>
          <p:nvPr/>
        </p:nvSpPr>
        <p:spPr>
          <a:xfrm>
            <a:off x="4684804" y="1791731"/>
            <a:ext cx="1060704" cy="914400"/>
          </a:xfrm>
          <a:prstGeom prst="hexagon">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661410" y="2034063"/>
            <a:ext cx="1084101" cy="369332"/>
          </a:xfrm>
          <a:prstGeom prst="rect">
            <a:avLst/>
          </a:prstGeom>
          <a:noFill/>
          <a:effectLst/>
        </p:spPr>
        <p:txBody>
          <a:bodyPr wrap="none" rtlCol="0">
            <a:spAutoFit/>
          </a:bodyPr>
          <a:lstStyle/>
          <a:p>
            <a:r>
              <a:rPr lang="en-US" dirty="0"/>
              <a:t>Substrate</a:t>
            </a:r>
          </a:p>
        </p:txBody>
      </p:sp>
      <p:cxnSp>
        <p:nvCxnSpPr>
          <p:cNvPr id="27" name="Curved Connector 26"/>
          <p:cNvCxnSpPr>
            <a:stCxn id="15" idx="1"/>
            <a:endCxn id="8" idx="1"/>
          </p:cNvCxnSpPr>
          <p:nvPr/>
        </p:nvCxnSpPr>
        <p:spPr>
          <a:xfrm rot="10800000" flipH="1" flipV="1">
            <a:off x="4661409" y="2218729"/>
            <a:ext cx="35363" cy="1319770"/>
          </a:xfrm>
          <a:prstGeom prst="curvedConnector3">
            <a:avLst>
              <a:gd name="adj1" fmla="val -1799692"/>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9" name="Curved Connector 28"/>
          <p:cNvCxnSpPr/>
          <p:nvPr/>
        </p:nvCxnSpPr>
        <p:spPr>
          <a:xfrm rot="10800000" flipH="1" flipV="1">
            <a:off x="4683691" y="3620530"/>
            <a:ext cx="35363" cy="1319771"/>
          </a:xfrm>
          <a:prstGeom prst="curvedConnector3">
            <a:avLst>
              <a:gd name="adj1" fmla="val -1783692"/>
            </a:avLst>
          </a:prstGeom>
          <a:ln>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35971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Hi-Fi Human Co-expression Network</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855260" y="1360346"/>
            <a:ext cx="8371164" cy="5153888"/>
          </a:xfrm>
          <a:prstGeom prst="rect">
            <a:avLst/>
          </a:prstGeom>
        </p:spPr>
      </p:pic>
      <p:sp>
        <p:nvSpPr>
          <p:cNvPr id="5" name="TextBox 4"/>
          <p:cNvSpPr txBox="1"/>
          <p:nvPr/>
        </p:nvSpPr>
        <p:spPr>
          <a:xfrm>
            <a:off x="1524000" y="6350418"/>
            <a:ext cx="7911788" cy="584776"/>
          </a:xfrm>
          <a:prstGeom prst="rect">
            <a:avLst/>
          </a:prstGeom>
          <a:noFill/>
        </p:spPr>
        <p:txBody>
          <a:bodyPr wrap="square" rtlCol="0">
            <a:spAutoFit/>
          </a:bodyPr>
          <a:lstStyle/>
          <a:p>
            <a:r>
              <a:rPr lang="en-US" sz="1600" dirty="0"/>
              <a:t>Generated from microarrays on a panel of healthy normal tissues 3327 gene-nodes and 15841 </a:t>
            </a:r>
            <a:r>
              <a:rPr lang="en-US" sz="1600" dirty="0" err="1"/>
              <a:t>coexpression</a:t>
            </a:r>
            <a:r>
              <a:rPr lang="en-US" sz="1600" dirty="0"/>
              <a:t>-links</a:t>
            </a:r>
          </a:p>
        </p:txBody>
      </p:sp>
      <p:sp>
        <p:nvSpPr>
          <p:cNvPr id="6" name="TextBox 5"/>
          <p:cNvSpPr txBox="1"/>
          <p:nvPr/>
        </p:nvSpPr>
        <p:spPr>
          <a:xfrm>
            <a:off x="9019670" y="6572900"/>
            <a:ext cx="1648333" cy="369332"/>
          </a:xfrm>
          <a:prstGeom prst="rect">
            <a:avLst/>
          </a:prstGeom>
          <a:noFill/>
        </p:spPr>
        <p:txBody>
          <a:bodyPr wrap="none" rtlCol="0">
            <a:spAutoFit/>
          </a:bodyPr>
          <a:lstStyle/>
          <a:p>
            <a:r>
              <a:rPr lang="en-US" dirty="0">
                <a:hlinkClick r:id="rId4" tooltip="PloS one."/>
              </a:rPr>
              <a:t>PLoS One.</a:t>
            </a:r>
            <a:r>
              <a:rPr lang="en-US" dirty="0"/>
              <a:t> 2008</a:t>
            </a:r>
          </a:p>
        </p:txBody>
      </p:sp>
    </p:spTree>
    <p:extLst>
      <p:ext uri="{BB962C8B-B14F-4D97-AF65-F5344CB8AC3E}">
        <p14:creationId xmlns:p14="http://schemas.microsoft.com/office/powerpoint/2010/main" val="4037443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 Regulatory Network</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t="4229"/>
          <a:stretch/>
        </p:blipFill>
        <p:spPr>
          <a:xfrm>
            <a:off x="1524000" y="1444709"/>
            <a:ext cx="9144000" cy="5413291"/>
          </a:xfrm>
          <a:prstGeom prst="rect">
            <a:avLst/>
          </a:prstGeom>
        </p:spPr>
      </p:pic>
    </p:spTree>
    <p:extLst>
      <p:ext uri="{BB962C8B-B14F-4D97-AF65-F5344CB8AC3E}">
        <p14:creationId xmlns:p14="http://schemas.microsoft.com/office/powerpoint/2010/main" val="1035492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Genetic Interaction Network</a:t>
            </a:r>
          </a:p>
        </p:txBody>
      </p:sp>
      <p:pic>
        <p:nvPicPr>
          <p:cNvPr id="4" name="Picture 3"/>
          <p:cNvPicPr>
            <a:picLocks noChangeAspect="1"/>
          </p:cNvPicPr>
          <p:nvPr/>
        </p:nvPicPr>
        <p:blipFill>
          <a:blip r:embed="rId3"/>
          <a:stretch>
            <a:fillRect/>
          </a:stretch>
        </p:blipFill>
        <p:spPr>
          <a:xfrm>
            <a:off x="1799167" y="1918602"/>
            <a:ext cx="3876498" cy="3763433"/>
          </a:xfrm>
          <a:prstGeom prst="rect">
            <a:avLst/>
          </a:prstGeom>
        </p:spPr>
      </p:pic>
      <p:pic>
        <p:nvPicPr>
          <p:cNvPr id="5" name="Picture 4"/>
          <p:cNvPicPr>
            <a:picLocks noChangeAspect="1"/>
          </p:cNvPicPr>
          <p:nvPr/>
        </p:nvPicPr>
        <p:blipFill>
          <a:blip r:embed="rId4"/>
          <a:stretch>
            <a:fillRect/>
          </a:stretch>
        </p:blipFill>
        <p:spPr>
          <a:xfrm>
            <a:off x="6021718" y="1720267"/>
            <a:ext cx="4624653" cy="4229738"/>
          </a:xfrm>
          <a:prstGeom prst="rect">
            <a:avLst/>
          </a:prstGeom>
        </p:spPr>
      </p:pic>
      <p:sp>
        <p:nvSpPr>
          <p:cNvPr id="6" name="TextBox 5"/>
          <p:cNvSpPr txBox="1"/>
          <p:nvPr/>
        </p:nvSpPr>
        <p:spPr>
          <a:xfrm>
            <a:off x="7125802" y="5880102"/>
            <a:ext cx="3450659" cy="276999"/>
          </a:xfrm>
          <a:prstGeom prst="rect">
            <a:avLst/>
          </a:prstGeom>
          <a:noFill/>
        </p:spPr>
        <p:txBody>
          <a:bodyPr wrap="none" rtlCol="0">
            <a:spAutoFit/>
          </a:bodyPr>
          <a:lstStyle/>
          <a:p>
            <a:r>
              <a:rPr lang="en-US" sz="1200" dirty="0" err="1"/>
              <a:t>Vizeacoumar</a:t>
            </a:r>
            <a:r>
              <a:rPr lang="en-US" sz="1200" dirty="0"/>
              <a:t> et al Molecular Systems Biology (2013)</a:t>
            </a:r>
          </a:p>
        </p:txBody>
      </p:sp>
      <p:sp>
        <p:nvSpPr>
          <p:cNvPr id="3" name="TextBox 2"/>
          <p:cNvSpPr txBox="1"/>
          <p:nvPr/>
        </p:nvSpPr>
        <p:spPr>
          <a:xfrm>
            <a:off x="2285999" y="6341764"/>
            <a:ext cx="7598834" cy="400110"/>
          </a:xfrm>
          <a:prstGeom prst="rect">
            <a:avLst/>
          </a:prstGeom>
          <a:noFill/>
        </p:spPr>
        <p:txBody>
          <a:bodyPr wrap="square" rtlCol="0">
            <a:spAutoFit/>
          </a:bodyPr>
          <a:lstStyle/>
          <a:p>
            <a:r>
              <a:rPr lang="en-US" sz="2000" dirty="0"/>
              <a:t>Application: Identify possible synthetic lethal interactions</a:t>
            </a:r>
          </a:p>
        </p:txBody>
      </p:sp>
    </p:spTree>
    <p:extLst>
      <p:ext uri="{BB962C8B-B14F-4D97-AF65-F5344CB8AC3E}">
        <p14:creationId xmlns:p14="http://schemas.microsoft.com/office/powerpoint/2010/main" val="740695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Difference Networks</a:t>
            </a:r>
          </a:p>
        </p:txBody>
      </p:sp>
      <p:sp>
        <p:nvSpPr>
          <p:cNvPr id="4" name="TextBox 3"/>
          <p:cNvSpPr txBox="1"/>
          <p:nvPr/>
        </p:nvSpPr>
        <p:spPr>
          <a:xfrm>
            <a:off x="1524000" y="5657672"/>
            <a:ext cx="9144000" cy="1200328"/>
          </a:xfrm>
          <a:prstGeom prst="rect">
            <a:avLst/>
          </a:prstGeom>
          <a:noFill/>
        </p:spPr>
        <p:txBody>
          <a:bodyPr wrap="square" rtlCol="0">
            <a:spAutoFit/>
          </a:bodyPr>
          <a:lstStyle/>
          <a:p>
            <a:r>
              <a:rPr lang="en-US" sz="2400" dirty="0"/>
              <a:t>Edges represent changes between different experimental conditions</a:t>
            </a:r>
          </a:p>
          <a:p>
            <a:r>
              <a:rPr lang="en-US" sz="2400" dirty="0"/>
              <a:t>Application: Compare how two distant species respond to a common stimulus</a:t>
            </a:r>
          </a:p>
        </p:txBody>
      </p:sp>
      <p:pic>
        <p:nvPicPr>
          <p:cNvPr id="5" name="Picture 4"/>
          <p:cNvPicPr>
            <a:picLocks noChangeAspect="1"/>
          </p:cNvPicPr>
          <p:nvPr/>
        </p:nvPicPr>
        <p:blipFill>
          <a:blip r:embed="rId2"/>
          <a:stretch>
            <a:fillRect/>
          </a:stretch>
        </p:blipFill>
        <p:spPr>
          <a:xfrm>
            <a:off x="1524000" y="1803402"/>
            <a:ext cx="9144000" cy="3241803"/>
          </a:xfrm>
          <a:prstGeom prst="rect">
            <a:avLst/>
          </a:prstGeom>
        </p:spPr>
      </p:pic>
    </p:spTree>
    <p:extLst>
      <p:ext uri="{BB962C8B-B14F-4D97-AF65-F5344CB8AC3E}">
        <p14:creationId xmlns:p14="http://schemas.microsoft.com/office/powerpoint/2010/main" val="389988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3839"/>
          <a:stretch/>
        </p:blipFill>
        <p:spPr>
          <a:xfrm>
            <a:off x="1981200" y="1379302"/>
            <a:ext cx="8363308" cy="5144322"/>
          </a:xfrm>
          <a:prstGeom prst="rect">
            <a:avLst/>
          </a:prstGeom>
        </p:spPr>
      </p:pic>
      <p:sp>
        <p:nvSpPr>
          <p:cNvPr id="8" name="Title 1"/>
          <p:cNvSpPr txBox="1">
            <a:spLocks/>
          </p:cNvSpPr>
          <p:nvPr/>
        </p:nvSpPr>
        <p:spPr>
          <a:xfrm>
            <a:off x="1981200" y="7450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err="1"/>
              <a:t>Diseaseome</a:t>
            </a:r>
            <a:endParaRPr lang="en-US" dirty="0"/>
          </a:p>
        </p:txBody>
      </p:sp>
    </p:spTree>
    <p:extLst>
      <p:ext uri="{BB962C8B-B14F-4D97-AF65-F5344CB8AC3E}">
        <p14:creationId xmlns:p14="http://schemas.microsoft.com/office/powerpoint/2010/main" val="30795314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1426</Words>
  <Application>Microsoft Office PowerPoint</Application>
  <PresentationFormat>Widescreen</PresentationFormat>
  <Paragraphs>235</Paragraphs>
  <Slides>34</Slides>
  <Notes>11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2" baseType="lpstr">
      <vt:lpstr>ＭＳ Ｐゴシック</vt:lpstr>
      <vt:lpstr>Arial</vt:lpstr>
      <vt:lpstr>Calibri</vt:lpstr>
      <vt:lpstr>Calibri Light</vt:lpstr>
      <vt:lpstr>msgothic</vt:lpstr>
      <vt:lpstr>Wingdings</vt:lpstr>
      <vt:lpstr>Office Theme</vt:lpstr>
      <vt:lpstr>Equation</vt:lpstr>
      <vt:lpstr>At first glance</vt:lpstr>
      <vt:lpstr>Examples of Biological Networks</vt:lpstr>
      <vt:lpstr>Protein Protein Interaction Network</vt:lpstr>
      <vt:lpstr>Metabolic Networks</vt:lpstr>
      <vt:lpstr>Hi-Fi Human Co-expression Network</vt:lpstr>
      <vt:lpstr>Gene Regulatory Network</vt:lpstr>
      <vt:lpstr>Genetic Interaction Network</vt:lpstr>
      <vt:lpstr>Difference Networks</vt:lpstr>
      <vt:lpstr>PowerPoint Presentation</vt:lpstr>
      <vt:lpstr>Diseaseome</vt:lpstr>
      <vt:lpstr>PowerPoint Presentation</vt:lpstr>
      <vt:lpstr>What can molecular networks tell us about biological systems?</vt:lpstr>
      <vt:lpstr>Real Networks are Sparse</vt:lpstr>
      <vt:lpstr>Characteristics of biological networks</vt:lpstr>
      <vt:lpstr>Relevant graph variables “Scale Free” property</vt:lpstr>
      <vt:lpstr>Scale Free Networks</vt:lpstr>
      <vt:lpstr>Hubs are common in biological networks</vt:lpstr>
      <vt:lpstr>Relevant graph variables: “Small World” Property</vt:lpstr>
      <vt:lpstr>Clustering Coefficient</vt:lpstr>
      <vt:lpstr>Small-world Networks</vt:lpstr>
      <vt:lpstr>Small World property in real biological networks</vt:lpstr>
      <vt:lpstr>Biological implications of network topology</vt:lpstr>
      <vt:lpstr>Where real network architectures fall relative to theoretical networks</vt:lpstr>
      <vt:lpstr>Implications of network architecture for disease</vt:lpstr>
      <vt:lpstr>PowerPoint Presentation</vt:lpstr>
      <vt:lpstr>Edge density versus phenotype</vt:lpstr>
      <vt:lpstr>Topology versus information flow</vt:lpstr>
      <vt:lpstr>Network centrality features</vt:lpstr>
      <vt:lpstr>Node centrality measures</vt:lpstr>
      <vt:lpstr>Node centrality measures</vt:lpstr>
      <vt:lpstr>Node centrality in biology</vt:lpstr>
      <vt:lpstr>Modularity in Biological Networks</vt:lpstr>
      <vt:lpstr>Network properties of human disease genes</vt:lpstr>
      <vt:lpstr>Exercise: Basic network analysis with iGraph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 first glance</dc:title>
  <dc:creator>Patrick C Fiaux</dc:creator>
  <cp:lastModifiedBy>Patrick C Fiaux</cp:lastModifiedBy>
  <cp:revision>1</cp:revision>
  <dcterms:created xsi:type="dcterms:W3CDTF">2018-02-27T15:31:05Z</dcterms:created>
  <dcterms:modified xsi:type="dcterms:W3CDTF">2018-02-27T15:31:26Z</dcterms:modified>
</cp:coreProperties>
</file>